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"/>
    <p:restoredTop sz="96327"/>
  </p:normalViewPr>
  <p:slideViewPr>
    <p:cSldViewPr snapToGrid="0">
      <p:cViewPr varScale="1">
        <p:scale>
          <a:sx n="84" d="100"/>
          <a:sy n="84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06AAE6-FB55-6645-B9CE-859C7DA063E3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ED0270FD-2411-974A-8A07-1DD82D0FD6EB}">
      <dgm:prSet phldrT="[テキスト]"/>
      <dgm:spPr/>
      <dgm:t>
        <a:bodyPr/>
        <a:lstStyle/>
        <a:p>
          <a:r>
            <a:rPr kumimoji="1" lang="ja-JP" altLang="en-US"/>
            <a:t>　　</a:t>
          </a:r>
        </a:p>
      </dgm:t>
    </dgm:pt>
    <dgm:pt modelId="{9B428EC8-D0C5-644B-81E8-83545030A0F1}" type="parTrans" cxnId="{D40C880B-30FF-654E-8CE6-6E1045E2360E}">
      <dgm:prSet/>
      <dgm:spPr/>
      <dgm:t>
        <a:bodyPr/>
        <a:lstStyle/>
        <a:p>
          <a:endParaRPr kumimoji="1" lang="ja-JP" altLang="en-US"/>
        </a:p>
      </dgm:t>
    </dgm:pt>
    <dgm:pt modelId="{2B3467F7-6142-FC44-9C36-3C09C8886BEF}" type="sibTrans" cxnId="{D40C880B-30FF-654E-8CE6-6E1045E2360E}">
      <dgm:prSet/>
      <dgm:spPr/>
      <dgm:t>
        <a:bodyPr/>
        <a:lstStyle/>
        <a:p>
          <a:endParaRPr kumimoji="1" lang="ja-JP" altLang="en-US"/>
        </a:p>
      </dgm:t>
    </dgm:pt>
    <dgm:pt modelId="{BC47E712-8BD2-114C-AEAB-6679D440E77F}">
      <dgm:prSet phldrT="[テキスト]"/>
      <dgm:spPr/>
      <dgm:t>
        <a:bodyPr/>
        <a:lstStyle/>
        <a:p>
          <a:r>
            <a:rPr kumimoji="1" lang="ja-JP" altLang="en-US"/>
            <a:t>　　</a:t>
          </a:r>
        </a:p>
      </dgm:t>
    </dgm:pt>
    <dgm:pt modelId="{6D8E14EB-0BE1-8544-B972-725D143DF2EB}" type="parTrans" cxnId="{0A9C52C4-B189-994A-B9DB-21D60BA360ED}">
      <dgm:prSet/>
      <dgm:spPr/>
      <dgm:t>
        <a:bodyPr/>
        <a:lstStyle/>
        <a:p>
          <a:endParaRPr kumimoji="1" lang="ja-JP" altLang="en-US"/>
        </a:p>
      </dgm:t>
    </dgm:pt>
    <dgm:pt modelId="{7D13A0A6-F425-E341-9E67-825EEA384998}" type="sibTrans" cxnId="{0A9C52C4-B189-994A-B9DB-21D60BA360ED}">
      <dgm:prSet/>
      <dgm:spPr/>
      <dgm:t>
        <a:bodyPr/>
        <a:lstStyle/>
        <a:p>
          <a:endParaRPr kumimoji="1" lang="ja-JP" altLang="en-US"/>
        </a:p>
      </dgm:t>
    </dgm:pt>
    <dgm:pt modelId="{BDA61609-B25A-7C43-9434-D6F55CC743EA}">
      <dgm:prSet/>
      <dgm:spPr/>
      <dgm:t>
        <a:bodyPr/>
        <a:lstStyle/>
        <a:p>
          <a:endParaRPr kumimoji="1" lang="ja-JP" altLang="en-US"/>
        </a:p>
      </dgm:t>
    </dgm:pt>
    <dgm:pt modelId="{AB58251A-7DC2-2D42-BB67-3853574E1548}" type="parTrans" cxnId="{5CB2C527-6731-274F-AD6E-00E6F6141D3A}">
      <dgm:prSet/>
      <dgm:spPr/>
      <dgm:t>
        <a:bodyPr/>
        <a:lstStyle/>
        <a:p>
          <a:endParaRPr kumimoji="1" lang="ja-JP" altLang="en-US"/>
        </a:p>
      </dgm:t>
    </dgm:pt>
    <dgm:pt modelId="{C469355E-ED31-414E-98B5-39240320108E}" type="sibTrans" cxnId="{5CB2C527-6731-274F-AD6E-00E6F6141D3A}">
      <dgm:prSet/>
      <dgm:spPr/>
      <dgm:t>
        <a:bodyPr/>
        <a:lstStyle/>
        <a:p>
          <a:endParaRPr kumimoji="1" lang="ja-JP" altLang="en-US"/>
        </a:p>
      </dgm:t>
    </dgm:pt>
    <dgm:pt modelId="{A6807B47-BC81-5942-9E1F-5FECEA7985D2}">
      <dgm:prSet phldrT="[テキスト]"/>
      <dgm:spPr/>
      <dgm:t>
        <a:bodyPr/>
        <a:lstStyle/>
        <a:p>
          <a:r>
            <a:rPr kumimoji="1" lang="ja-JP" altLang="en-US"/>
            <a:t>　　</a:t>
          </a:r>
        </a:p>
      </dgm:t>
    </dgm:pt>
    <dgm:pt modelId="{B533F19B-9D57-BC47-B00C-DAD1EA9C840E}" type="sibTrans" cxnId="{EF3DC531-EB34-1345-8B00-4431CCE94725}">
      <dgm:prSet/>
      <dgm:spPr/>
      <dgm:t>
        <a:bodyPr/>
        <a:lstStyle/>
        <a:p>
          <a:endParaRPr kumimoji="1" lang="ja-JP" altLang="en-US"/>
        </a:p>
      </dgm:t>
    </dgm:pt>
    <dgm:pt modelId="{AD02E34D-FAE9-CD4A-AE62-1570F12E6D2E}" type="parTrans" cxnId="{EF3DC531-EB34-1345-8B00-4431CCE94725}">
      <dgm:prSet/>
      <dgm:spPr/>
      <dgm:t>
        <a:bodyPr/>
        <a:lstStyle/>
        <a:p>
          <a:endParaRPr kumimoji="1" lang="ja-JP" altLang="en-US"/>
        </a:p>
      </dgm:t>
    </dgm:pt>
    <dgm:pt modelId="{C6FE7113-2E2C-D34E-9ED3-D1B1108FCB2D}" type="pres">
      <dgm:prSet presAssocID="{E806AAE6-FB55-6645-B9CE-859C7DA063E3}" presName="composite" presStyleCnt="0">
        <dgm:presLayoutVars>
          <dgm:chMax val="5"/>
          <dgm:dir/>
          <dgm:resizeHandles val="exact"/>
        </dgm:presLayoutVars>
      </dgm:prSet>
      <dgm:spPr/>
    </dgm:pt>
    <dgm:pt modelId="{F09E5763-9700-4C4B-97E8-F7B4480E6845}" type="pres">
      <dgm:prSet presAssocID="{A6807B47-BC81-5942-9E1F-5FECEA7985D2}" presName="circle1" presStyleLbl="lnNode1" presStyleIdx="0" presStyleCnt="4" custScaleX="248156" custScaleY="126943" custLinFactNeighborX="1442" custLinFactNeighborY="-59121"/>
      <dgm:spPr>
        <a:solidFill>
          <a:schemeClr val="accent6">
            <a:lumMod val="20000"/>
            <a:lumOff val="80000"/>
          </a:schemeClr>
        </a:solidFill>
      </dgm:spPr>
    </dgm:pt>
    <dgm:pt modelId="{0445384A-FBB7-E147-9E38-C01032D0D17F}" type="pres">
      <dgm:prSet presAssocID="{A6807B47-BC81-5942-9E1F-5FECEA7985D2}" presName="text1" presStyleLbl="revTx" presStyleIdx="0" presStyleCnt="4">
        <dgm:presLayoutVars>
          <dgm:bulletEnabled val="1"/>
        </dgm:presLayoutVars>
      </dgm:prSet>
      <dgm:spPr/>
    </dgm:pt>
    <dgm:pt modelId="{ABE7F26F-C207-EE4A-8E91-8A1387B16E23}" type="pres">
      <dgm:prSet presAssocID="{A6807B47-BC81-5942-9E1F-5FECEA7985D2}" presName="line1" presStyleLbl="callout" presStyleIdx="0" presStyleCnt="8" custLinFactX="-649602" custLinFactY="8557450" custLinFactNeighborX="-700000" custLinFactNeighborY="8600000"/>
      <dgm:spPr/>
    </dgm:pt>
    <dgm:pt modelId="{88965E14-8ECB-D34B-946F-D349058A0E98}" type="pres">
      <dgm:prSet presAssocID="{A6807B47-BC81-5942-9E1F-5FECEA7985D2}" presName="d1" presStyleLbl="callout" presStyleIdx="1" presStyleCnt="8" custFlipVert="0" custFlipHor="0" custScaleX="3342" custScaleY="2024" custLinFactX="-100000" custLinFactY="24282" custLinFactNeighborX="-148933" custLinFactNeighborY="100000"/>
      <dgm:spPr/>
    </dgm:pt>
    <dgm:pt modelId="{5625C55E-E690-7D41-856D-C8B27EDA88AE}" type="pres">
      <dgm:prSet presAssocID="{ED0270FD-2411-974A-8A07-1DD82D0FD6EB}" presName="circle2" presStyleLbl="lnNode1" presStyleIdx="1" presStyleCnt="4" custScaleX="308732" custScaleY="142594" custLinFactNeighborX="3381" custLinFactNeighborY="-19393"/>
      <dgm:spPr>
        <a:solidFill>
          <a:schemeClr val="accent6">
            <a:lumMod val="40000"/>
            <a:lumOff val="60000"/>
          </a:schemeClr>
        </a:solidFill>
      </dgm:spPr>
    </dgm:pt>
    <dgm:pt modelId="{2DFE3AF9-5C14-F542-AA52-32A180797915}" type="pres">
      <dgm:prSet presAssocID="{ED0270FD-2411-974A-8A07-1DD82D0FD6EB}" presName="text2" presStyleLbl="revTx" presStyleIdx="1" presStyleCnt="4">
        <dgm:presLayoutVars>
          <dgm:bulletEnabled val="1"/>
        </dgm:presLayoutVars>
      </dgm:prSet>
      <dgm:spPr/>
    </dgm:pt>
    <dgm:pt modelId="{2792CF4C-A462-004D-96BB-5EE70D4C6457}" type="pres">
      <dgm:prSet presAssocID="{ED0270FD-2411-974A-8A07-1DD82D0FD6EB}" presName="line2" presStyleLbl="callout" presStyleIdx="2" presStyleCnt="8" custLinFactX="-648188" custLinFactY="6970000" custLinFactNeighborX="-700000" custLinFactNeighborY="7000000"/>
      <dgm:spPr/>
    </dgm:pt>
    <dgm:pt modelId="{81B2453E-B506-FC4F-9B6C-4BA1EEA0B7AC}" type="pres">
      <dgm:prSet presAssocID="{ED0270FD-2411-974A-8A07-1DD82D0FD6EB}" presName="d2" presStyleLbl="callout" presStyleIdx="3" presStyleCnt="8" custFlipVert="0" custFlipHor="0" custScaleX="10547" custScaleY="7866" custLinFactX="-131774" custLinFactY="21701" custLinFactNeighborX="-200000" custLinFactNeighborY="100000"/>
      <dgm:spPr/>
    </dgm:pt>
    <dgm:pt modelId="{8FD8F481-E4FF-A24B-9886-FA6649F1E842}" type="pres">
      <dgm:prSet presAssocID="{BC47E712-8BD2-114C-AEAB-6679D440E77F}" presName="circle3" presStyleLbl="lnNode1" presStyleIdx="2" presStyleCnt="4" custScaleX="248072" custScaleY="131442" custLinFactNeighborX="2777" custLinFactNeighborY="-9207"/>
      <dgm:spPr>
        <a:solidFill>
          <a:schemeClr val="accent6">
            <a:lumMod val="60000"/>
            <a:lumOff val="40000"/>
          </a:schemeClr>
        </a:solidFill>
      </dgm:spPr>
    </dgm:pt>
    <dgm:pt modelId="{B7DE0D33-42B7-6544-825F-DDAF0980C514}" type="pres">
      <dgm:prSet presAssocID="{BC47E712-8BD2-114C-AEAB-6679D440E77F}" presName="text3" presStyleLbl="revTx" presStyleIdx="2" presStyleCnt="4">
        <dgm:presLayoutVars>
          <dgm:bulletEnabled val="1"/>
        </dgm:presLayoutVars>
      </dgm:prSet>
      <dgm:spPr/>
    </dgm:pt>
    <dgm:pt modelId="{637640A9-C89E-ED42-800C-6CF67B5A0072}" type="pres">
      <dgm:prSet presAssocID="{BC47E712-8BD2-114C-AEAB-6679D440E77F}" presName="line3" presStyleLbl="callout" presStyleIdx="4" presStyleCnt="8" custLinFactX="-646773" custLinFactY="5400000" custLinFactNeighborX="-700000" custLinFactNeighborY="5407450"/>
      <dgm:spPr/>
    </dgm:pt>
    <dgm:pt modelId="{E1F3968D-75C0-2849-8031-762607FBC352}" type="pres">
      <dgm:prSet presAssocID="{BC47E712-8BD2-114C-AEAB-6679D440E77F}" presName="d3" presStyleLbl="callout" presStyleIdx="5" presStyleCnt="8" custScaleX="10681" custScaleY="5637" custLinFactX="-200000" custLinFactY="19093" custLinFactNeighborX="-241954" custLinFactNeighborY="100000"/>
      <dgm:spPr/>
    </dgm:pt>
    <dgm:pt modelId="{0B6F0C1F-AFDB-2249-8EB4-C9AE430CCAE9}" type="pres">
      <dgm:prSet presAssocID="{BDA61609-B25A-7C43-9434-D6F55CC743EA}" presName="circle4" presStyleLbl="lnNode1" presStyleIdx="3" presStyleCnt="4" custScaleX="236958" custScaleY="132803" custLinFactNeighborX="2190" custLinFactNeighborY="-7067"/>
      <dgm:spPr>
        <a:solidFill>
          <a:schemeClr val="accent6"/>
        </a:solidFill>
      </dgm:spPr>
    </dgm:pt>
    <dgm:pt modelId="{E47334BD-B4F4-B24F-91E7-C4527CD59B20}" type="pres">
      <dgm:prSet presAssocID="{BDA61609-B25A-7C43-9434-D6F55CC743EA}" presName="text4" presStyleLbl="revTx" presStyleIdx="3" presStyleCnt="4">
        <dgm:presLayoutVars>
          <dgm:bulletEnabled val="1"/>
        </dgm:presLayoutVars>
      </dgm:prSet>
      <dgm:spPr/>
    </dgm:pt>
    <dgm:pt modelId="{CD054B0C-8511-0C48-8417-5DB67A8D747E}" type="pres">
      <dgm:prSet presAssocID="{BDA61609-B25A-7C43-9434-D6F55CC743EA}" presName="line4" presStyleLbl="callout" presStyleIdx="6" presStyleCnt="8" custLinFactX="-645358" custLinFactY="3800000" custLinFactNeighborX="-700000" custLinFactNeighborY="3820000"/>
      <dgm:spPr/>
    </dgm:pt>
    <dgm:pt modelId="{8BC6FCCD-AE54-7949-9550-8438D4F30E44}" type="pres">
      <dgm:prSet presAssocID="{BDA61609-B25A-7C43-9434-D6F55CC743EA}" presName="d4" presStyleLbl="callout" presStyleIdx="7" presStyleCnt="8" custFlipVert="1" custFlipHor="1" custScaleX="25414" custScaleY="10449" custLinFactX="-300000" custLinFactY="16257" custLinFactNeighborX="-339846" custLinFactNeighborY="100000"/>
      <dgm:spPr/>
    </dgm:pt>
  </dgm:ptLst>
  <dgm:cxnLst>
    <dgm:cxn modelId="{D40C880B-30FF-654E-8CE6-6E1045E2360E}" srcId="{E806AAE6-FB55-6645-B9CE-859C7DA063E3}" destId="{ED0270FD-2411-974A-8A07-1DD82D0FD6EB}" srcOrd="1" destOrd="0" parTransId="{9B428EC8-D0C5-644B-81E8-83545030A0F1}" sibTransId="{2B3467F7-6142-FC44-9C36-3C09C8886BEF}"/>
    <dgm:cxn modelId="{01955E19-660D-444A-A9B8-607A48785234}" type="presOf" srcId="{BC47E712-8BD2-114C-AEAB-6679D440E77F}" destId="{B7DE0D33-42B7-6544-825F-DDAF0980C514}" srcOrd="0" destOrd="0" presId="urn:microsoft.com/office/officeart/2005/8/layout/target1"/>
    <dgm:cxn modelId="{5CB2C527-6731-274F-AD6E-00E6F6141D3A}" srcId="{E806AAE6-FB55-6645-B9CE-859C7DA063E3}" destId="{BDA61609-B25A-7C43-9434-D6F55CC743EA}" srcOrd="3" destOrd="0" parTransId="{AB58251A-7DC2-2D42-BB67-3853574E1548}" sibTransId="{C469355E-ED31-414E-98B5-39240320108E}"/>
    <dgm:cxn modelId="{EF3DC531-EB34-1345-8B00-4431CCE94725}" srcId="{E806AAE6-FB55-6645-B9CE-859C7DA063E3}" destId="{A6807B47-BC81-5942-9E1F-5FECEA7985D2}" srcOrd="0" destOrd="0" parTransId="{AD02E34D-FAE9-CD4A-AE62-1570F12E6D2E}" sibTransId="{B533F19B-9D57-BC47-B00C-DAD1EA9C840E}"/>
    <dgm:cxn modelId="{AF62196E-A56A-0F48-BB5E-0A263045D353}" type="presOf" srcId="{BDA61609-B25A-7C43-9434-D6F55CC743EA}" destId="{E47334BD-B4F4-B24F-91E7-C4527CD59B20}" srcOrd="0" destOrd="0" presId="urn:microsoft.com/office/officeart/2005/8/layout/target1"/>
    <dgm:cxn modelId="{A7AB0F81-72B3-D24B-BBC3-F00703907082}" type="presOf" srcId="{E806AAE6-FB55-6645-B9CE-859C7DA063E3}" destId="{C6FE7113-2E2C-D34E-9ED3-D1B1108FCB2D}" srcOrd="0" destOrd="0" presId="urn:microsoft.com/office/officeart/2005/8/layout/target1"/>
    <dgm:cxn modelId="{BF46CF9C-744B-D346-819D-EC6B6810935F}" type="presOf" srcId="{ED0270FD-2411-974A-8A07-1DD82D0FD6EB}" destId="{2DFE3AF9-5C14-F542-AA52-32A180797915}" srcOrd="0" destOrd="0" presId="urn:microsoft.com/office/officeart/2005/8/layout/target1"/>
    <dgm:cxn modelId="{0A9C52C4-B189-994A-B9DB-21D60BA360ED}" srcId="{E806AAE6-FB55-6645-B9CE-859C7DA063E3}" destId="{BC47E712-8BD2-114C-AEAB-6679D440E77F}" srcOrd="2" destOrd="0" parTransId="{6D8E14EB-0BE1-8544-B972-725D143DF2EB}" sibTransId="{7D13A0A6-F425-E341-9E67-825EEA384998}"/>
    <dgm:cxn modelId="{7CA95CEC-0938-FC41-9F60-FBCEC9E03FD0}" type="presOf" srcId="{A6807B47-BC81-5942-9E1F-5FECEA7985D2}" destId="{0445384A-FBB7-E147-9E38-C01032D0D17F}" srcOrd="0" destOrd="0" presId="urn:microsoft.com/office/officeart/2005/8/layout/target1"/>
    <dgm:cxn modelId="{9924334F-D7D6-7C4E-BEAE-F416ECD36250}" type="presParOf" srcId="{C6FE7113-2E2C-D34E-9ED3-D1B1108FCB2D}" destId="{F09E5763-9700-4C4B-97E8-F7B4480E6845}" srcOrd="0" destOrd="0" presId="urn:microsoft.com/office/officeart/2005/8/layout/target1"/>
    <dgm:cxn modelId="{7656B39A-0DD5-B141-B221-A25482F21296}" type="presParOf" srcId="{C6FE7113-2E2C-D34E-9ED3-D1B1108FCB2D}" destId="{0445384A-FBB7-E147-9E38-C01032D0D17F}" srcOrd="1" destOrd="0" presId="urn:microsoft.com/office/officeart/2005/8/layout/target1"/>
    <dgm:cxn modelId="{99E8168F-159F-5147-9E37-A2A9FE8547D8}" type="presParOf" srcId="{C6FE7113-2E2C-D34E-9ED3-D1B1108FCB2D}" destId="{ABE7F26F-C207-EE4A-8E91-8A1387B16E23}" srcOrd="2" destOrd="0" presId="urn:microsoft.com/office/officeart/2005/8/layout/target1"/>
    <dgm:cxn modelId="{F867F000-547E-B14F-8AC6-9F463D1D0382}" type="presParOf" srcId="{C6FE7113-2E2C-D34E-9ED3-D1B1108FCB2D}" destId="{88965E14-8ECB-D34B-946F-D349058A0E98}" srcOrd="3" destOrd="0" presId="urn:microsoft.com/office/officeart/2005/8/layout/target1"/>
    <dgm:cxn modelId="{AB852F09-BB11-DB42-83A9-09454740FB96}" type="presParOf" srcId="{C6FE7113-2E2C-D34E-9ED3-D1B1108FCB2D}" destId="{5625C55E-E690-7D41-856D-C8B27EDA88AE}" srcOrd="4" destOrd="0" presId="urn:microsoft.com/office/officeart/2005/8/layout/target1"/>
    <dgm:cxn modelId="{D9B330B7-35DB-E647-8F1C-100F2AE708BF}" type="presParOf" srcId="{C6FE7113-2E2C-D34E-9ED3-D1B1108FCB2D}" destId="{2DFE3AF9-5C14-F542-AA52-32A180797915}" srcOrd="5" destOrd="0" presId="urn:microsoft.com/office/officeart/2005/8/layout/target1"/>
    <dgm:cxn modelId="{250FAFB2-EE13-EA4F-92E8-D1B496D7BFB6}" type="presParOf" srcId="{C6FE7113-2E2C-D34E-9ED3-D1B1108FCB2D}" destId="{2792CF4C-A462-004D-96BB-5EE70D4C6457}" srcOrd="6" destOrd="0" presId="urn:microsoft.com/office/officeart/2005/8/layout/target1"/>
    <dgm:cxn modelId="{D4AFABC5-591A-5644-9BEC-6F20A9E245DC}" type="presParOf" srcId="{C6FE7113-2E2C-D34E-9ED3-D1B1108FCB2D}" destId="{81B2453E-B506-FC4F-9B6C-4BA1EEA0B7AC}" srcOrd="7" destOrd="0" presId="urn:microsoft.com/office/officeart/2005/8/layout/target1"/>
    <dgm:cxn modelId="{64A1DCAE-FE0E-F44C-9707-E02ADE6C71BC}" type="presParOf" srcId="{C6FE7113-2E2C-D34E-9ED3-D1B1108FCB2D}" destId="{8FD8F481-E4FF-A24B-9886-FA6649F1E842}" srcOrd="8" destOrd="0" presId="urn:microsoft.com/office/officeart/2005/8/layout/target1"/>
    <dgm:cxn modelId="{49A0DCF0-6545-0A43-80B2-31B21526616B}" type="presParOf" srcId="{C6FE7113-2E2C-D34E-9ED3-D1B1108FCB2D}" destId="{B7DE0D33-42B7-6544-825F-DDAF0980C514}" srcOrd="9" destOrd="0" presId="urn:microsoft.com/office/officeart/2005/8/layout/target1"/>
    <dgm:cxn modelId="{2CFCA114-D48F-2D42-8B92-651B622FCD2D}" type="presParOf" srcId="{C6FE7113-2E2C-D34E-9ED3-D1B1108FCB2D}" destId="{637640A9-C89E-ED42-800C-6CF67B5A0072}" srcOrd="10" destOrd="0" presId="urn:microsoft.com/office/officeart/2005/8/layout/target1"/>
    <dgm:cxn modelId="{A5EE113A-CF18-6D47-B4BD-C35D3F929FB4}" type="presParOf" srcId="{C6FE7113-2E2C-D34E-9ED3-D1B1108FCB2D}" destId="{E1F3968D-75C0-2849-8031-762607FBC352}" srcOrd="11" destOrd="0" presId="urn:microsoft.com/office/officeart/2005/8/layout/target1"/>
    <dgm:cxn modelId="{0127F7A2-C724-144D-8A7A-98ED26049DBB}" type="presParOf" srcId="{C6FE7113-2E2C-D34E-9ED3-D1B1108FCB2D}" destId="{0B6F0C1F-AFDB-2249-8EB4-C9AE430CCAE9}" srcOrd="12" destOrd="0" presId="urn:microsoft.com/office/officeart/2005/8/layout/target1"/>
    <dgm:cxn modelId="{D1FD8E07-73A9-6D4A-B8A2-38075C886779}" type="presParOf" srcId="{C6FE7113-2E2C-D34E-9ED3-D1B1108FCB2D}" destId="{E47334BD-B4F4-B24F-91E7-C4527CD59B20}" srcOrd="13" destOrd="0" presId="urn:microsoft.com/office/officeart/2005/8/layout/target1"/>
    <dgm:cxn modelId="{A9C3ED2C-9370-5341-B49C-50A4381AC403}" type="presParOf" srcId="{C6FE7113-2E2C-D34E-9ED3-D1B1108FCB2D}" destId="{CD054B0C-8511-0C48-8417-5DB67A8D747E}" srcOrd="14" destOrd="0" presId="urn:microsoft.com/office/officeart/2005/8/layout/target1"/>
    <dgm:cxn modelId="{229C4124-34BA-3F4E-9769-FF4107104B79}" type="presParOf" srcId="{C6FE7113-2E2C-D34E-9ED3-D1B1108FCB2D}" destId="{8BC6FCCD-AE54-7949-9550-8438D4F30E44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F0C1F-AFDB-2249-8EB4-C9AE430CCAE9}">
      <dsp:nvSpPr>
        <dsp:cNvPr id="0" name=""/>
        <dsp:cNvSpPr/>
      </dsp:nvSpPr>
      <dsp:spPr>
        <a:xfrm>
          <a:off x="179319" y="84361"/>
          <a:ext cx="12012681" cy="6732501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F481-E4FF-A24B-9886-FA6649F1E842}">
      <dsp:nvSpPr>
        <dsp:cNvPr id="0" name=""/>
        <dsp:cNvSpPr/>
      </dsp:nvSpPr>
      <dsp:spPr>
        <a:xfrm>
          <a:off x="1705822" y="1096110"/>
          <a:ext cx="8981438" cy="4758853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5C55E-E690-7D41-856D-C8B27EDA88AE}">
      <dsp:nvSpPr>
        <dsp:cNvPr id="0" name=""/>
        <dsp:cNvSpPr/>
      </dsp:nvSpPr>
      <dsp:spPr>
        <a:xfrm>
          <a:off x="2816156" y="1838819"/>
          <a:ext cx="6706579" cy="3097566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E5763-9700-4C4B-97E8-F7B4480E6845}">
      <dsp:nvSpPr>
        <dsp:cNvPr id="0" name=""/>
        <dsp:cNvSpPr/>
      </dsp:nvSpPr>
      <dsp:spPr>
        <a:xfrm>
          <a:off x="5207994" y="2921185"/>
          <a:ext cx="1796895" cy="919193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45384A-FBB7-E147-9E38-C01032D0D17F}">
      <dsp:nvSpPr>
        <dsp:cNvPr id="0" name=""/>
        <dsp:cNvSpPr/>
      </dsp:nvSpPr>
      <dsp:spPr>
        <a:xfrm>
          <a:off x="9475694" y="-415740"/>
          <a:ext cx="2534770" cy="1212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68580" rIns="68580" bIns="6858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5400" kern="1200"/>
            <a:t>　　</a:t>
          </a:r>
        </a:p>
      </dsp:txBody>
      <dsp:txXfrm>
        <a:off x="9475694" y="-415740"/>
        <a:ext cx="2534770" cy="1212465"/>
      </dsp:txXfrm>
    </dsp:sp>
    <dsp:sp modelId="{ABE7F26F-C207-EE4A-8E91-8A1387B16E23}">
      <dsp:nvSpPr>
        <dsp:cNvPr id="0" name=""/>
        <dsp:cNvSpPr/>
      </dsp:nvSpPr>
      <dsp:spPr>
        <a:xfrm>
          <a:off x="289674" y="6367174"/>
          <a:ext cx="6336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65E14-8ECB-D34B-946F-D349058A0E98}">
      <dsp:nvSpPr>
        <dsp:cNvPr id="0" name=""/>
        <dsp:cNvSpPr/>
      </dsp:nvSpPr>
      <dsp:spPr>
        <a:xfrm rot="5400000">
          <a:off x="470756" y="6389622"/>
          <a:ext cx="72509" cy="9318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E3AF9-5C14-F542-AA52-32A180797915}">
      <dsp:nvSpPr>
        <dsp:cNvPr id="0" name=""/>
        <dsp:cNvSpPr/>
      </dsp:nvSpPr>
      <dsp:spPr>
        <a:xfrm>
          <a:off x="9475694" y="796724"/>
          <a:ext cx="2534770" cy="1212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68580" rIns="68580" bIns="6858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5400" kern="1200"/>
            <a:t>　　</a:t>
          </a:r>
        </a:p>
      </dsp:txBody>
      <dsp:txXfrm>
        <a:off x="9475694" y="796724"/>
        <a:ext cx="2534770" cy="1212465"/>
      </dsp:txXfrm>
    </dsp:sp>
    <dsp:sp modelId="{2792CF4C-A462-004D-96BB-5EE70D4C6457}">
      <dsp:nvSpPr>
        <dsp:cNvPr id="0" name=""/>
        <dsp:cNvSpPr/>
      </dsp:nvSpPr>
      <dsp:spPr>
        <a:xfrm>
          <a:off x="298634" y="6432157"/>
          <a:ext cx="6336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2453E-B506-FC4F-9B6C-4BA1EEA0B7AC}">
      <dsp:nvSpPr>
        <dsp:cNvPr id="0" name=""/>
        <dsp:cNvSpPr/>
      </dsp:nvSpPr>
      <dsp:spPr>
        <a:xfrm rot="5400000">
          <a:off x="385750" y="6339683"/>
          <a:ext cx="231419" cy="23035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E0D33-42B7-6544-825F-DDAF0980C514}">
      <dsp:nvSpPr>
        <dsp:cNvPr id="0" name=""/>
        <dsp:cNvSpPr/>
      </dsp:nvSpPr>
      <dsp:spPr>
        <a:xfrm>
          <a:off x="9475694" y="2009189"/>
          <a:ext cx="2534770" cy="1212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68580" rIns="68580" bIns="6858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5400" kern="1200"/>
            <a:t>　　</a:t>
          </a:r>
        </a:p>
      </dsp:txBody>
      <dsp:txXfrm>
        <a:off x="9475694" y="2009189"/>
        <a:ext cx="2534770" cy="1212465"/>
      </dsp:txXfrm>
    </dsp:sp>
    <dsp:sp modelId="{637640A9-C89E-ED42-800C-6CF67B5A0072}">
      <dsp:nvSpPr>
        <dsp:cNvPr id="0" name=""/>
        <dsp:cNvSpPr/>
      </dsp:nvSpPr>
      <dsp:spPr>
        <a:xfrm>
          <a:off x="307601" y="6506104"/>
          <a:ext cx="6336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F3968D-75C0-2849-8031-762607FBC352}">
      <dsp:nvSpPr>
        <dsp:cNvPr id="0" name=""/>
        <dsp:cNvSpPr/>
      </dsp:nvSpPr>
      <dsp:spPr>
        <a:xfrm rot="5400000">
          <a:off x="486265" y="6319200"/>
          <a:ext cx="126500" cy="18004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7334BD-B4F4-B24F-91E7-C4527CD59B20}">
      <dsp:nvSpPr>
        <dsp:cNvPr id="0" name=""/>
        <dsp:cNvSpPr/>
      </dsp:nvSpPr>
      <dsp:spPr>
        <a:xfrm>
          <a:off x="9475694" y="3221654"/>
          <a:ext cx="2534770" cy="1212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68580" rIns="68580" bIns="6858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5400" kern="1200"/>
        </a:p>
      </dsp:txBody>
      <dsp:txXfrm>
        <a:off x="9475694" y="3221654"/>
        <a:ext cx="2534770" cy="1212465"/>
      </dsp:txXfrm>
    </dsp:sp>
    <dsp:sp modelId="{CD054B0C-8511-0C48-8417-5DB67A8D747E}">
      <dsp:nvSpPr>
        <dsp:cNvPr id="0" name=""/>
        <dsp:cNvSpPr/>
      </dsp:nvSpPr>
      <dsp:spPr>
        <a:xfrm>
          <a:off x="316568" y="6571087"/>
          <a:ext cx="6336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C6FCCD-AE54-7949-9550-8438D4F30E44}">
      <dsp:nvSpPr>
        <dsp:cNvPr id="0" name=""/>
        <dsp:cNvSpPr/>
      </dsp:nvSpPr>
      <dsp:spPr>
        <a:xfrm rot="5400000" flipH="1" flipV="1">
          <a:off x="633290" y="6242215"/>
          <a:ext cx="161175" cy="29933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069086-6973-5D3B-3EA4-0435ADF84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F5F176B-A819-F007-5E14-2EE1C9ED2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FC2289-A07C-1C3E-4A59-50364065C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72A78C-286B-6052-1BCE-631FF946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9332E1-EE04-C3D2-5DB6-9354A4C8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40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55324D-AF8E-268A-482C-199F24EF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5015A9-C3D0-2181-D78B-A0042D2C8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03AC71-0F80-6975-4B77-D009EB1DC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75A507-D2AA-FCDC-85D2-143B697E4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D86AFE-F12F-82A9-3448-B2F41537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72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0020D1-CD81-E8F7-02D0-41240CF8B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0F5742-925B-4872-77C0-8319B1AFA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F33396-9BF9-0197-1EE9-AFC869A2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7405A7-86E0-82E4-230C-C4D65A56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763C4A-F1AA-E4D9-ED41-0CC8ED30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85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3CBF0C-89DB-63D4-B1C3-3ED3DB08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B97FA6-3371-552F-7FF1-62906E952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AD5AEF-DF9C-2C80-7AAC-ED44B370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7B29F0-6076-F66D-02F1-5B952AF6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D589F5-5095-F6DE-5225-D7A3FB0F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74EE87-8202-3E21-7EE3-BB679A07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5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61721D-445F-6C10-6334-356C409B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2610F6-5B32-C2F7-6B28-78B9A0B2C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19FADF-AAB4-5804-CF1D-7ADB93111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09521D-11DD-AFF9-2775-F4F279EC3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148673-80FA-F8CE-B6E8-B1FDE6A5E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B83E369-E2C3-AA75-C458-65DF7FF7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2D2E16-1C08-F60D-BFB6-4BFF699F2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605F2C6-C293-601C-11BD-7ED82BE0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45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9A2EAA-73E5-ACF1-8273-77E499FC0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5A8A8CC-D4AD-57B9-B755-22C906651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F4EFD46-40CF-61C0-F932-1831E6DA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78CCC2-D804-D524-D23C-F1238F107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37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F94CDC5-30E4-BD7A-66DB-CCAFE52B6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C27C71A-C55F-52F6-E846-5B9FB476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382C9A-4F8D-6377-6D63-368F90C4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41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0F29A8-C88F-1C5E-6020-9324EB31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E9384E-60DD-FA98-C98E-1D7BE34F1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1294119-6C08-7375-E6D2-8DA47AF7A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5D450E-9226-2F0C-BA6D-27CCF9AB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D830E1-3682-8BD0-26EC-2EE083C49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9ADF80-BA71-8D84-37E6-9899322D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1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DAE09F-6001-4AF5-7B8C-B8017A45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ED06251-6C03-2ECA-D5F2-7E28B4077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CABA1FA-7F33-4158-7605-A45E0446A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8EB226-AE08-D07F-2E98-3F980FD0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50363D-FE22-F204-741D-3D54F62B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63EEE1-F1E4-CF3F-EA0C-52D97117C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77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7FF30E-BBBC-7AA9-4BB4-7C707868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A896C1F-EE15-BF4B-E6BC-4A1569854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B425FE-5B02-FEEA-BA99-FDFE8D6C6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6240EE-F979-B91E-2065-7EB9F910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73C344-2BD5-8413-EFE6-38291C67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71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828E59F-EB88-8D6E-2D2B-F196DE25A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EB1FCB-0577-944C-08FC-7C09A5467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A45043-14E6-C082-F452-94E18D247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E802B4-403C-E82B-8039-30FC0E4C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A6A87E-9025-6214-A974-0AD876C26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93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C39ED9A-0749-4203-E5CC-3322F7D3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7C5156-CC78-A69E-F4D1-2E480342A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EB8C8F-DEFB-EBEC-0BE8-88D72D6A9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D3913-3E9D-7F4A-9B1B-7CFB2795894E}" type="datetimeFigureOut">
              <a:rPr kumimoji="1" lang="ja-JP" altLang="en-US" smtClean="0"/>
              <a:t>2023/6/7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F93F3A-6702-EDE8-238A-1A44CB33C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EE890F-B9D5-2C59-769F-58AB7473B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A79C6-0FE1-0A47-A735-199840302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33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A454DBD7-72A1-F7CF-153C-E9CA63D0D6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66253" y="3815"/>
          <a:ext cx="12192001" cy="6759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8E123FA0-220D-8950-46B1-E5D283710201}"/>
              </a:ext>
            </a:extLst>
          </p:cNvPr>
          <p:cNvGrpSpPr/>
          <p:nvPr/>
        </p:nvGrpSpPr>
        <p:grpSpPr>
          <a:xfrm>
            <a:off x="2726415" y="2150777"/>
            <a:ext cx="3643892" cy="1671155"/>
            <a:chOff x="2462577" y="2142214"/>
            <a:chExt cx="3643892" cy="1671155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E9E09DA-297A-34EA-45C8-E0FEFF5C9CD5}"/>
                </a:ext>
              </a:extLst>
            </p:cNvPr>
            <p:cNvSpPr txBox="1"/>
            <p:nvPr/>
          </p:nvSpPr>
          <p:spPr>
            <a:xfrm>
              <a:off x="3753901" y="2142214"/>
              <a:ext cx="2196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/>
                <a:t>Ａ</a:t>
              </a:r>
              <a:r>
                <a:rPr kumimoji="1" lang="en-US" altLang="ja-JP" sz="1000" b="1" dirty="0"/>
                <a:t>1</a:t>
              </a:r>
              <a:r>
                <a:rPr lang="en-US" altLang="ja-JP" sz="1000" b="1" dirty="0"/>
                <a:t>  </a:t>
              </a:r>
              <a:r>
                <a:rPr kumimoji="1" lang="ja-JP" altLang="en-US" sz="1000" b="1"/>
                <a:t>大学等における日本語教育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E0EE191-3D92-FBBD-E2F5-B0119996CB96}"/>
                </a:ext>
              </a:extLst>
            </p:cNvPr>
            <p:cNvSpPr txBox="1"/>
            <p:nvPr/>
          </p:nvSpPr>
          <p:spPr>
            <a:xfrm>
              <a:off x="2507400" y="2961379"/>
              <a:ext cx="2852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900"/>
                <a:t>・短期留学生に対する日本語教育と国際共修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04BF90C-5801-BE05-341B-82F2F3607031}"/>
                </a:ext>
              </a:extLst>
            </p:cNvPr>
            <p:cNvSpPr txBox="1"/>
            <p:nvPr/>
          </p:nvSpPr>
          <p:spPr>
            <a:xfrm>
              <a:off x="3240480" y="2317169"/>
              <a:ext cx="2865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・大学等進学予備教育における日本語教育と生活・進路指導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8F0BEF-086E-4636-8FF0-28E7CB09D0B8}"/>
                </a:ext>
              </a:extLst>
            </p:cNvPr>
            <p:cNvSpPr txBox="1"/>
            <p:nvPr/>
          </p:nvSpPr>
          <p:spPr>
            <a:xfrm>
              <a:off x="2462577" y="3120530"/>
              <a:ext cx="2563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・アカデミック・スキルやリテラシーの教育と日本語教育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F74B564-75D0-2FCE-D678-DC5B53E99D5D}"/>
                </a:ext>
              </a:extLst>
            </p:cNvPr>
            <p:cNvSpPr txBox="1"/>
            <p:nvPr/>
          </p:nvSpPr>
          <p:spPr>
            <a:xfrm>
              <a:off x="2464524" y="3444037"/>
              <a:ext cx="2658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900"/>
                <a:t>・専門日本語教育、分野別日本語教育、</a:t>
              </a:r>
              <a:r>
                <a:rPr kumimoji="1" lang="en-US" altLang="ja-JP" sz="900" dirty="0"/>
                <a:t>CLIL</a:t>
              </a:r>
              <a:r>
                <a:rPr kumimoji="1" lang="ja-JP" altLang="en-US" sz="900"/>
                <a:t>、教養と日本語教育、</a:t>
              </a:r>
              <a:r>
                <a:rPr kumimoji="1" lang="en-US" altLang="ja-JP" sz="900" dirty="0"/>
                <a:t>SDG</a:t>
              </a:r>
              <a:r>
                <a:rPr kumimoji="1" lang="ja-JP" altLang="en-US" sz="900"/>
                <a:t>ｓと日本語教育など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B417ECD-0E50-CC9C-3C0C-D7F39C796554}"/>
                </a:ext>
              </a:extLst>
            </p:cNvPr>
            <p:cNvSpPr txBox="1"/>
            <p:nvPr/>
          </p:nvSpPr>
          <p:spPr>
            <a:xfrm>
              <a:off x="2812493" y="2619939"/>
              <a:ext cx="32422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・大学院進学予備教育</a:t>
              </a: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941A393-73C7-4C2A-75E8-0854EE6DFF56}"/>
              </a:ext>
            </a:extLst>
          </p:cNvPr>
          <p:cNvGrpSpPr/>
          <p:nvPr/>
        </p:nvGrpSpPr>
        <p:grpSpPr>
          <a:xfrm>
            <a:off x="4475747" y="3928551"/>
            <a:ext cx="2555188" cy="1033641"/>
            <a:chOff x="4410842" y="3823200"/>
            <a:chExt cx="2555188" cy="1033641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F590C8A-F6BB-2A2C-2E4E-075ADAC65850}"/>
                </a:ext>
              </a:extLst>
            </p:cNvPr>
            <p:cNvSpPr txBox="1"/>
            <p:nvPr/>
          </p:nvSpPr>
          <p:spPr>
            <a:xfrm>
              <a:off x="4417222" y="4313005"/>
              <a:ext cx="20132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4150" indent="-184150"/>
              <a:r>
                <a:rPr kumimoji="1" lang="ja-JP" altLang="en-US" sz="900"/>
                <a:t>・継承語教育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5F3EC8E-F130-0643-0EC6-ADF37F96300B}"/>
                </a:ext>
              </a:extLst>
            </p:cNvPr>
            <p:cNvSpPr txBox="1"/>
            <p:nvPr/>
          </p:nvSpPr>
          <p:spPr>
            <a:xfrm>
              <a:off x="4422613" y="3986587"/>
              <a:ext cx="1915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・日本語・日本文化教育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5BEBDF4-0986-621B-F6CA-5FE0BE35ADCD}"/>
                </a:ext>
              </a:extLst>
            </p:cNvPr>
            <p:cNvSpPr txBox="1"/>
            <p:nvPr/>
          </p:nvSpPr>
          <p:spPr>
            <a:xfrm>
              <a:off x="4410842" y="4149035"/>
              <a:ext cx="25551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900"/>
                <a:t>・教養としての日本語・日本文化教育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95EDA02-0C00-F628-3BD3-990C777769B2}"/>
                </a:ext>
              </a:extLst>
            </p:cNvPr>
            <p:cNvSpPr txBox="1"/>
            <p:nvPr/>
          </p:nvSpPr>
          <p:spPr>
            <a:xfrm>
              <a:off x="4412331" y="3823200"/>
              <a:ext cx="1905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/>
                <a:t>Ａ</a:t>
              </a:r>
              <a:r>
                <a:rPr lang="en-US" altLang="ja-JP" sz="1000" b="1" dirty="0"/>
                <a:t>3  </a:t>
              </a:r>
              <a:r>
                <a:rPr kumimoji="1" lang="ja-JP" altLang="en-US" sz="1000" b="1"/>
                <a:t>海外における日本語教育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8D223A8-08A3-6308-ED63-62A1D074D344}"/>
                </a:ext>
              </a:extLst>
            </p:cNvPr>
            <p:cNvSpPr txBox="1"/>
            <p:nvPr/>
          </p:nvSpPr>
          <p:spPr>
            <a:xfrm>
              <a:off x="4410842" y="4477897"/>
              <a:ext cx="16291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・複言語・複文化教育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16B2510-884D-9C30-1159-F99941E8A145}"/>
                </a:ext>
              </a:extLst>
            </p:cNvPr>
            <p:cNvSpPr txBox="1"/>
            <p:nvPr/>
          </p:nvSpPr>
          <p:spPr>
            <a:xfrm>
              <a:off x="5122800" y="4626009"/>
              <a:ext cx="1755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・各国・地域の日本語教育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0E5BBA3-C4C0-BFB2-67BA-AD3DAA364E25}"/>
              </a:ext>
            </a:extLst>
          </p:cNvPr>
          <p:cNvSpPr txBox="1"/>
          <p:nvPr/>
        </p:nvSpPr>
        <p:spPr>
          <a:xfrm>
            <a:off x="4790753" y="1803137"/>
            <a:ext cx="289932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Ａ．日本語教育の</a:t>
            </a:r>
            <a:r>
              <a:rPr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諸分野</a:t>
            </a:r>
            <a:endParaRPr kumimoji="1" lang="ja-JP" altLang="en-US" sz="20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76389C33-E582-2AB8-307B-0027C2953599}"/>
              </a:ext>
            </a:extLst>
          </p:cNvPr>
          <p:cNvGrpSpPr/>
          <p:nvPr/>
        </p:nvGrpSpPr>
        <p:grpSpPr>
          <a:xfrm>
            <a:off x="6306692" y="2152786"/>
            <a:ext cx="3216406" cy="2170939"/>
            <a:chOff x="6273082" y="2152194"/>
            <a:chExt cx="3216406" cy="2170939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49ADCAA-2F5E-7C3E-5328-3E49A552D91C}"/>
                </a:ext>
              </a:extLst>
            </p:cNvPr>
            <p:cNvSpPr txBox="1"/>
            <p:nvPr/>
          </p:nvSpPr>
          <p:spPr>
            <a:xfrm>
              <a:off x="6285019" y="2152194"/>
              <a:ext cx="1927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/>
                <a:t>Ａ</a:t>
              </a:r>
              <a:r>
                <a:rPr kumimoji="1" lang="en-US" altLang="ja-JP" sz="1000" b="1" dirty="0"/>
                <a:t>2  </a:t>
              </a:r>
              <a:r>
                <a:rPr kumimoji="1" lang="ja-JP" altLang="en-US" sz="1000" b="1"/>
                <a:t>各種の分野の日本語教育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7EA4519-C9E3-6FE8-2F66-3441A38757D4}"/>
                </a:ext>
              </a:extLst>
            </p:cNvPr>
            <p:cNvSpPr txBox="1"/>
            <p:nvPr/>
          </p:nvSpPr>
          <p:spPr>
            <a:xfrm>
              <a:off x="6273082" y="2331439"/>
              <a:ext cx="2449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・職場でのコミュニケーションや仕事上のコミュニケーションのための日本語教育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163AE5A-F668-855A-31BC-0DD4DD1C7BFA}"/>
                </a:ext>
              </a:extLst>
            </p:cNvPr>
            <p:cNvSpPr txBox="1"/>
            <p:nvPr/>
          </p:nvSpPr>
          <p:spPr>
            <a:xfrm>
              <a:off x="6285019" y="2646150"/>
              <a:ext cx="2852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・生活者としての外国出身者のための日本語教育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B83A9A6-1482-2C29-9CAF-9CFF32A5D654}"/>
                </a:ext>
              </a:extLst>
            </p:cNvPr>
            <p:cNvSpPr txBox="1"/>
            <p:nvPr/>
          </p:nvSpPr>
          <p:spPr>
            <a:xfrm>
              <a:off x="6552407" y="2850839"/>
              <a:ext cx="2709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230188"/>
              <a:r>
                <a:rPr kumimoji="1" lang="ja-JP" altLang="en-US" sz="900"/>
                <a:t>・技能実習・特定技能等で就労する外国出身者のための日本語教育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EE21B51-3A1A-DF97-0186-960D0DCB4D12}"/>
                </a:ext>
              </a:extLst>
            </p:cNvPr>
            <p:cNvSpPr txBox="1"/>
            <p:nvPr/>
          </p:nvSpPr>
          <p:spPr>
            <a:xfrm>
              <a:off x="6845304" y="3491115"/>
              <a:ext cx="25909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・年少者のための日本語教育、適応・教科学習支援、進路指導</a:t>
              </a:r>
              <a:endParaRPr kumimoji="1" lang="en-US" altLang="ja-JP" sz="9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4CB66FF-9649-E9D4-CD48-58CA22ED3C31}"/>
                </a:ext>
              </a:extLst>
            </p:cNvPr>
            <p:cNvSpPr txBox="1"/>
            <p:nvPr/>
          </p:nvSpPr>
          <p:spPr>
            <a:xfrm>
              <a:off x="6504963" y="3780712"/>
              <a:ext cx="15117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lang="ja-JP" altLang="en-US" sz="900"/>
                <a:t>・</a:t>
              </a:r>
              <a:r>
                <a:rPr kumimoji="1" lang="ja-JP" altLang="en-US" sz="900"/>
                <a:t>母語・母文化の保持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9ED22BA-1F34-F4AF-A31F-E8CBB4E29462}"/>
                </a:ext>
              </a:extLst>
            </p:cNvPr>
            <p:cNvSpPr txBox="1"/>
            <p:nvPr/>
          </p:nvSpPr>
          <p:spPr>
            <a:xfrm>
              <a:off x="6504514" y="3953801"/>
              <a:ext cx="2546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6838" indent="-96838"/>
              <a:r>
                <a:rPr kumimoji="1" lang="ja-JP" altLang="en-US" sz="900"/>
                <a:t>・海外在住の児童・生徒、帰国児童・生徒等のための日本語教育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23DA2AF-C146-2134-6DFD-EFB9E50AAE4C}"/>
                </a:ext>
              </a:extLst>
            </p:cNvPr>
            <p:cNvSpPr txBox="1"/>
            <p:nvPr/>
          </p:nvSpPr>
          <p:spPr>
            <a:xfrm>
              <a:off x="6840096" y="3165243"/>
              <a:ext cx="2649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lang="ja-JP" altLang="en-US" sz="900"/>
                <a:t>・介護士候補者・看護師候補者等</a:t>
              </a:r>
              <a:r>
                <a:rPr kumimoji="1" lang="ja-JP" altLang="en-US" sz="900"/>
                <a:t>のための日本語教育</a:t>
              </a: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839202C5-9721-D84D-327D-14822793B3B9}"/>
              </a:ext>
            </a:extLst>
          </p:cNvPr>
          <p:cNvGrpSpPr/>
          <p:nvPr/>
        </p:nvGrpSpPr>
        <p:grpSpPr>
          <a:xfrm>
            <a:off x="1610599" y="3387492"/>
            <a:ext cx="3038021" cy="1489619"/>
            <a:chOff x="1677885" y="3861762"/>
            <a:chExt cx="1721636" cy="1149642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52CC153-F9B7-049B-9243-6CDB1DF79797}"/>
                </a:ext>
              </a:extLst>
            </p:cNvPr>
            <p:cNvSpPr txBox="1"/>
            <p:nvPr/>
          </p:nvSpPr>
          <p:spPr>
            <a:xfrm>
              <a:off x="1677885" y="3861762"/>
              <a:ext cx="1721636" cy="201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/>
                <a:t>Ｂ</a:t>
              </a:r>
              <a:r>
                <a:rPr kumimoji="1" lang="en-US" altLang="ja-JP" sz="1100" b="1" dirty="0"/>
                <a:t>2  </a:t>
              </a:r>
              <a:r>
                <a:rPr kumimoji="1" lang="ja-JP" altLang="en-US" sz="1100" b="1"/>
                <a:t>教育活動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235652A-02B8-DFA4-C385-78CEE48B8917}"/>
                </a:ext>
              </a:extLst>
            </p:cNvPr>
            <p:cNvSpPr txBox="1"/>
            <p:nvPr/>
          </p:nvSpPr>
          <p:spPr>
            <a:xfrm>
              <a:off x="1762529" y="4347236"/>
              <a:ext cx="849168" cy="190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/>
              <a:r>
                <a:rPr kumimoji="1" lang="ja-JP" altLang="en-US" sz="1000"/>
                <a:t>・授業の計画と実施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5D17642-595B-E89B-58AB-E8DDB4A78B65}"/>
                </a:ext>
              </a:extLst>
            </p:cNvPr>
            <p:cNvSpPr txBox="1"/>
            <p:nvPr/>
          </p:nvSpPr>
          <p:spPr>
            <a:xfrm>
              <a:off x="1715205" y="4228791"/>
              <a:ext cx="759740" cy="190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/>
                <a:t>・単元の授業プラン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95FA628-15F3-2735-4B8A-88F4D2451EA9}"/>
                </a:ext>
              </a:extLst>
            </p:cNvPr>
            <p:cNvSpPr txBox="1"/>
            <p:nvPr/>
          </p:nvSpPr>
          <p:spPr>
            <a:xfrm>
              <a:off x="1825210" y="4464725"/>
              <a:ext cx="797126" cy="308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lang="ja-JP" altLang="en-US" sz="1000"/>
                <a:t>・</a:t>
              </a:r>
              <a:r>
                <a:rPr kumimoji="1" lang="ja-JP" altLang="en-US" sz="1000"/>
                <a:t>授業の方略、方術、テクニック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BA70582-A958-0E5E-18F1-59EC0A619019}"/>
                </a:ext>
              </a:extLst>
            </p:cNvPr>
            <p:cNvSpPr txBox="1"/>
            <p:nvPr/>
          </p:nvSpPr>
          <p:spPr>
            <a:xfrm>
              <a:off x="2053094" y="4821378"/>
              <a:ext cx="923229" cy="190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4638" indent="-274638"/>
              <a:r>
                <a:rPr kumimoji="1" lang="ja-JP" altLang="en-US" sz="1000"/>
                <a:t>・学習アドバイジング</a:t>
              </a: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3924AC09-0B7D-43C0-E920-AC0268AEF647}"/>
              </a:ext>
            </a:extLst>
          </p:cNvPr>
          <p:cNvGrpSpPr/>
          <p:nvPr/>
        </p:nvGrpSpPr>
        <p:grpSpPr>
          <a:xfrm>
            <a:off x="6079838" y="1316221"/>
            <a:ext cx="3984013" cy="1265012"/>
            <a:chOff x="6665891" y="943661"/>
            <a:chExt cx="2761507" cy="1265012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455AE0-11C0-C161-F304-A317F42DF971}"/>
                </a:ext>
              </a:extLst>
            </p:cNvPr>
            <p:cNvSpPr txBox="1"/>
            <p:nvPr/>
          </p:nvSpPr>
          <p:spPr>
            <a:xfrm>
              <a:off x="8349378" y="1808563"/>
              <a:ext cx="1078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6225" indent="-276225"/>
              <a:r>
                <a:rPr kumimoji="1" lang="ja-JP" altLang="en-US" sz="1000"/>
                <a:t>・自然習得と教室での習得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9236CA2-F691-0822-8358-A815546A3D55}"/>
                </a:ext>
              </a:extLst>
            </p:cNvPr>
            <p:cNvSpPr txBox="1"/>
            <p:nvPr/>
          </p:nvSpPr>
          <p:spPr>
            <a:xfrm>
              <a:off x="6665891" y="943661"/>
              <a:ext cx="8889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/>
                <a:t>Ｂ</a:t>
              </a:r>
              <a:r>
                <a:rPr kumimoji="1" lang="en-US" altLang="ja-JP" sz="1100" b="1" dirty="0"/>
                <a:t>4  </a:t>
              </a:r>
              <a:r>
                <a:rPr kumimoji="1" lang="ja-JP" altLang="en-US" sz="1100" b="1"/>
                <a:t>学習者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E8B407A-7AAF-5A55-F065-F527B3AE3D05}"/>
                </a:ext>
              </a:extLst>
            </p:cNvPr>
            <p:cNvSpPr txBox="1"/>
            <p:nvPr/>
          </p:nvSpPr>
          <p:spPr>
            <a:xfrm>
              <a:off x="6753524" y="1114127"/>
              <a:ext cx="17275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00"/>
                <a:t>・学習者の特性と言語学習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3A7EC16-F70F-1A22-EDB1-07A9549058CC}"/>
                </a:ext>
              </a:extLst>
            </p:cNvPr>
            <p:cNvSpPr txBox="1"/>
            <p:nvPr/>
          </p:nvSpPr>
          <p:spPr>
            <a:xfrm>
              <a:off x="7899818" y="1553219"/>
              <a:ext cx="1202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/>
              <a:r>
                <a:rPr kumimoji="1" lang="ja-JP" altLang="en-US" sz="1000"/>
                <a:t>・自律的な学習、自己調整学習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D6991BC-33E6-9964-BCB7-24A8E4671BB5}"/>
                </a:ext>
              </a:extLst>
            </p:cNvPr>
            <p:cNvSpPr txBox="1"/>
            <p:nvPr/>
          </p:nvSpPr>
          <p:spPr>
            <a:xfrm>
              <a:off x="6746923" y="1271569"/>
              <a:ext cx="20128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・学習行動、学習ストラテジー</a:t>
              </a: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6A68B3D-EDCB-ACB7-8047-833712CD1337}"/>
              </a:ext>
            </a:extLst>
          </p:cNvPr>
          <p:cNvSpPr txBox="1"/>
          <p:nvPr/>
        </p:nvSpPr>
        <p:spPr>
          <a:xfrm>
            <a:off x="4802030" y="995915"/>
            <a:ext cx="285455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Ｂ．日本語教育の諸側面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76F19ED-0411-EB8B-75FD-EFD28D6D2918}"/>
              </a:ext>
            </a:extLst>
          </p:cNvPr>
          <p:cNvSpPr txBox="1"/>
          <p:nvPr/>
        </p:nvSpPr>
        <p:spPr>
          <a:xfrm>
            <a:off x="3553119" y="5031620"/>
            <a:ext cx="1248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kumimoji="1" lang="ja-JP" altLang="en-US" sz="1000"/>
              <a:t>・４技能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745A778-8214-F390-7798-8B324B946DE3}"/>
              </a:ext>
            </a:extLst>
          </p:cNvPr>
          <p:cNvSpPr txBox="1"/>
          <p:nvPr/>
        </p:nvSpPr>
        <p:spPr>
          <a:xfrm>
            <a:off x="3546870" y="5173650"/>
            <a:ext cx="2248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kumimoji="1" lang="ja-JP" altLang="en-US" sz="1000"/>
              <a:t>・コミュニカティブ・コンピテンス</a:t>
            </a:r>
          </a:p>
        </p:txBody>
      </p: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FF5E112E-BF0A-5442-8471-DCF4E8B5DFAB}"/>
              </a:ext>
            </a:extLst>
          </p:cNvPr>
          <p:cNvGrpSpPr/>
          <p:nvPr/>
        </p:nvGrpSpPr>
        <p:grpSpPr>
          <a:xfrm>
            <a:off x="3555338" y="4673380"/>
            <a:ext cx="3519564" cy="1164042"/>
            <a:chOff x="9029125" y="3874645"/>
            <a:chExt cx="3887127" cy="1164042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FF5F8034-8957-C7A9-EE5E-1E12BEB0FEC0}"/>
                </a:ext>
              </a:extLst>
            </p:cNvPr>
            <p:cNvGrpSpPr/>
            <p:nvPr/>
          </p:nvGrpSpPr>
          <p:grpSpPr>
            <a:xfrm>
              <a:off x="9029125" y="3874645"/>
              <a:ext cx="3755051" cy="1164042"/>
              <a:chOff x="6923212" y="1989218"/>
              <a:chExt cx="3755051" cy="1164042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55BEAB-8EE0-EBE9-1F30-A824D6C60FF4}"/>
                  </a:ext>
                </a:extLst>
              </p:cNvPr>
              <p:cNvSpPr txBox="1"/>
              <p:nvPr/>
            </p:nvSpPr>
            <p:spPr>
              <a:xfrm>
                <a:off x="6954523" y="1989218"/>
                <a:ext cx="15206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b="1"/>
                  <a:t>Ｂ３</a:t>
                </a:r>
                <a:r>
                  <a:rPr kumimoji="1" lang="en-US" altLang="ja-JP" sz="1100" b="1" dirty="0"/>
                  <a:t>  </a:t>
                </a:r>
                <a:r>
                  <a:rPr kumimoji="1" lang="ja-JP" altLang="en-US" sz="1100" b="1"/>
                  <a:t>評価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FF558D9-143F-68DB-FC9D-134D1C16EB83}"/>
                  </a:ext>
                </a:extLst>
              </p:cNvPr>
              <p:cNvSpPr txBox="1"/>
              <p:nvPr/>
            </p:nvSpPr>
            <p:spPr>
              <a:xfrm>
                <a:off x="6923212" y="2190224"/>
                <a:ext cx="22580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/>
                <a:r>
                  <a:rPr kumimoji="1" lang="ja-JP" altLang="en-US" sz="1000"/>
                  <a:t>・口頭言語能力、書記言語能力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40F304F-515F-7EBF-D21B-CAAED02DAEBC}"/>
                  </a:ext>
                </a:extLst>
              </p:cNvPr>
              <p:cNvSpPr txBox="1"/>
              <p:nvPr/>
            </p:nvSpPr>
            <p:spPr>
              <a:xfrm>
                <a:off x="6927981" y="2640715"/>
                <a:ext cx="13638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・相互行為能力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56DD6872-1EA9-450F-1282-A3B4F47BF3AB}"/>
                  </a:ext>
                </a:extLst>
              </p:cNvPr>
              <p:cNvSpPr txBox="1"/>
              <p:nvPr/>
            </p:nvSpPr>
            <p:spPr>
              <a:xfrm>
                <a:off x="8194457" y="2907039"/>
                <a:ext cx="24838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/>
                <a:r>
                  <a:rPr kumimoji="1" lang="ja-JP" altLang="en-US" sz="1000"/>
                  <a:t>・評価ツールや評価システムの開発</a:t>
                </a:r>
              </a:p>
            </p:txBody>
          </p:sp>
        </p:grp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D0EA9198-D225-F104-EE2C-715E9D17AD0C}"/>
                </a:ext>
              </a:extLst>
            </p:cNvPr>
            <p:cNvSpPr txBox="1"/>
            <p:nvPr/>
          </p:nvSpPr>
          <p:spPr>
            <a:xfrm>
              <a:off x="11350335" y="4345198"/>
              <a:ext cx="15659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00"/>
                <a:t>・日本語能力試験等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FABAC76-DE0D-336C-DBAE-ECEABB9EC44B}"/>
                </a:ext>
              </a:extLst>
            </p:cNvPr>
            <p:cNvSpPr txBox="1"/>
            <p:nvPr/>
          </p:nvSpPr>
          <p:spPr>
            <a:xfrm>
              <a:off x="11351351" y="4473730"/>
              <a:ext cx="1248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00"/>
                <a:t>・ＯＰＩ</a:t>
              </a:r>
            </a:p>
          </p:txBody>
        </p:sp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1EE0DA-C8B4-46D9-178E-870A5C5B521F}"/>
              </a:ext>
            </a:extLst>
          </p:cNvPr>
          <p:cNvSpPr txBox="1"/>
          <p:nvPr/>
        </p:nvSpPr>
        <p:spPr>
          <a:xfrm>
            <a:off x="4638438" y="78080"/>
            <a:ext cx="345661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Ｃ．日本語教育の研究的関心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3346226-3BF4-8E69-CAF3-BAB99BD7677D}"/>
              </a:ext>
            </a:extLst>
          </p:cNvPr>
          <p:cNvSpPr txBox="1"/>
          <p:nvPr/>
        </p:nvSpPr>
        <p:spPr>
          <a:xfrm>
            <a:off x="1897088" y="5424264"/>
            <a:ext cx="1555585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kumimoji="1" lang="en-US" altLang="ja-JP" sz="1500" dirty="0"/>
              <a:t>8</a:t>
            </a:r>
            <a:r>
              <a:rPr lang="en-US" altLang="ja-JP" sz="1500" dirty="0"/>
              <a:t>  </a:t>
            </a:r>
            <a:r>
              <a:rPr kumimoji="1" lang="ja-JP" altLang="en-US" sz="1500"/>
              <a:t>哲学・思想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7953E23-6A4D-4175-8E24-F6FC727F8E34}"/>
              </a:ext>
            </a:extLst>
          </p:cNvPr>
          <p:cNvSpPr txBox="1"/>
          <p:nvPr/>
        </p:nvSpPr>
        <p:spPr>
          <a:xfrm>
            <a:off x="42512" y="3550503"/>
            <a:ext cx="156267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09575" indent="-409575"/>
            <a:r>
              <a:rPr lang="ja-JP" altLang="en-US" sz="1500"/>
              <a:t>Ｃ</a:t>
            </a:r>
            <a:r>
              <a:rPr lang="en-US" altLang="ja-JP" sz="1500" dirty="0"/>
              <a:t>6  </a:t>
            </a:r>
            <a:r>
              <a:rPr kumimoji="1" lang="ja-JP" altLang="en-US" sz="1500"/>
              <a:t>制度</a:t>
            </a:r>
            <a:r>
              <a:rPr kumimoji="1" lang="ja-JP" altLang="en-US" sz="1400"/>
              <a:t>・</a:t>
            </a:r>
            <a:r>
              <a:rPr kumimoji="1" lang="ja-JP" altLang="en-US" sz="1500"/>
              <a:t>社会</a:t>
            </a:r>
            <a:r>
              <a:rPr kumimoji="1" lang="ja-JP" altLang="en-US" sz="1400"/>
              <a:t>・</a:t>
            </a:r>
            <a:r>
              <a:rPr kumimoji="1" lang="ja-JP" altLang="en-US" sz="1500"/>
              <a:t>歴史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221EEA6-AA4D-5B09-96F6-5B78ADED166D}"/>
              </a:ext>
            </a:extLst>
          </p:cNvPr>
          <p:cNvSpPr txBox="1"/>
          <p:nvPr/>
        </p:nvSpPr>
        <p:spPr>
          <a:xfrm>
            <a:off x="10612405" y="3547797"/>
            <a:ext cx="155738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09575" indent="-409575"/>
            <a:r>
              <a:rPr kumimoji="1" lang="ja-JP" altLang="en-US" sz="1500"/>
              <a:t>Ｃ</a:t>
            </a:r>
            <a:r>
              <a:rPr kumimoji="1" lang="en-US" altLang="ja-JP" sz="1500" dirty="0"/>
              <a:t>7  </a:t>
            </a:r>
            <a:r>
              <a:rPr kumimoji="1" lang="ja-JP" altLang="en-US" sz="1500"/>
              <a:t>言語の行使と機能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A2B8065-2ECC-F187-C017-306CC1958EC6}"/>
              </a:ext>
            </a:extLst>
          </p:cNvPr>
          <p:cNvSpPr txBox="1"/>
          <p:nvPr/>
        </p:nvSpPr>
        <p:spPr>
          <a:xfrm>
            <a:off x="447419" y="2134496"/>
            <a:ext cx="1588410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lang="en-US" altLang="ja-JP" sz="1500" dirty="0"/>
              <a:t>5</a:t>
            </a:r>
            <a:r>
              <a:rPr kumimoji="1" lang="en-US" altLang="ja-JP" sz="1500" dirty="0"/>
              <a:t>  </a:t>
            </a:r>
            <a:r>
              <a:rPr kumimoji="1" lang="ja-JP" altLang="en-US" sz="1500"/>
              <a:t>学習と教育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BF423EB-5AF6-9805-0484-2BA21AFED161}"/>
              </a:ext>
            </a:extLst>
          </p:cNvPr>
          <p:cNvSpPr txBox="1"/>
          <p:nvPr/>
        </p:nvSpPr>
        <p:spPr>
          <a:xfrm>
            <a:off x="9760935" y="1698324"/>
            <a:ext cx="1428380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kumimoji="1" lang="en-US" altLang="ja-JP" sz="1500" dirty="0"/>
              <a:t>4  </a:t>
            </a:r>
            <a:r>
              <a:rPr kumimoji="1" lang="ja-JP" altLang="en-US" sz="1500"/>
              <a:t>言語教育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A31F7FC-A30A-6568-D448-673060A07F29}"/>
              </a:ext>
            </a:extLst>
          </p:cNvPr>
          <p:cNvSpPr txBox="1"/>
          <p:nvPr/>
        </p:nvSpPr>
        <p:spPr>
          <a:xfrm>
            <a:off x="1367057" y="684354"/>
            <a:ext cx="2338499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kumimoji="1" lang="en-US" altLang="ja-JP" sz="1500" dirty="0"/>
              <a:t>3  </a:t>
            </a:r>
            <a:r>
              <a:rPr kumimoji="1" lang="ja-JP" altLang="en-US" sz="1500"/>
              <a:t>コミュニケーション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CAD82A4-CFFC-6B37-F27E-3F73FA89D8E2}"/>
              </a:ext>
            </a:extLst>
          </p:cNvPr>
          <p:cNvSpPr txBox="1"/>
          <p:nvPr/>
        </p:nvSpPr>
        <p:spPr>
          <a:xfrm>
            <a:off x="7911528" y="318840"/>
            <a:ext cx="1122826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kumimoji="1" lang="en-US" altLang="ja-JP" sz="1500" dirty="0"/>
              <a:t>2  </a:t>
            </a:r>
            <a:r>
              <a:rPr kumimoji="1" lang="ja-JP" altLang="en-US" sz="1500"/>
              <a:t>言語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67C0757-06E8-EC00-A8D2-755C725026C9}"/>
              </a:ext>
            </a:extLst>
          </p:cNvPr>
          <p:cNvSpPr txBox="1"/>
          <p:nvPr/>
        </p:nvSpPr>
        <p:spPr>
          <a:xfrm>
            <a:off x="3478370" y="288120"/>
            <a:ext cx="1215196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/>
              <a:t>Ｃ</a:t>
            </a:r>
            <a:r>
              <a:rPr kumimoji="1" lang="en-US" altLang="ja-JP" sz="1500" dirty="0"/>
              <a:t>1  </a:t>
            </a:r>
            <a:r>
              <a:rPr kumimoji="1" lang="ja-JP" altLang="en-US" sz="1500"/>
              <a:t>日本語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FBDE0FB5-11E0-DA6A-D3BA-4EDD525770B2}"/>
              </a:ext>
            </a:extLst>
          </p:cNvPr>
          <p:cNvGrpSpPr/>
          <p:nvPr/>
        </p:nvGrpSpPr>
        <p:grpSpPr>
          <a:xfrm>
            <a:off x="3796402" y="593583"/>
            <a:ext cx="4014882" cy="432871"/>
            <a:chOff x="3569751" y="479997"/>
            <a:chExt cx="4014882" cy="43287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D9BD8B7-964C-70A9-9D59-A0968100BF97}"/>
                </a:ext>
              </a:extLst>
            </p:cNvPr>
            <p:cNvSpPr txBox="1"/>
            <p:nvPr/>
          </p:nvSpPr>
          <p:spPr>
            <a:xfrm>
              <a:off x="3569751" y="479997"/>
              <a:ext cx="35591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lang="ja-JP" altLang="en-US" sz="1050"/>
                <a:t>・文法　　</a:t>
              </a:r>
              <a:r>
                <a:rPr lang="en-US" altLang="ja-JP" sz="1050" dirty="0"/>
                <a:t> </a:t>
              </a:r>
              <a:r>
                <a:rPr lang="ja-JP" altLang="en-US" sz="1050"/>
                <a:t>・音声　　</a:t>
              </a:r>
              <a:r>
                <a:rPr lang="en-US" altLang="ja-JP" sz="1050" dirty="0"/>
                <a:t>  </a:t>
              </a:r>
              <a:r>
                <a:rPr lang="ja-JP" altLang="en-US" sz="1050"/>
                <a:t>・語彙　　</a:t>
              </a:r>
              <a:r>
                <a:rPr lang="en-US" altLang="ja-JP" sz="1050" dirty="0"/>
                <a:t> </a:t>
              </a:r>
              <a:r>
                <a:rPr lang="ja-JP" altLang="en-US" sz="1050"/>
                <a:t>・文字・表記　　</a:t>
              </a:r>
              <a:endParaRPr lang="en-US" altLang="ja-JP" sz="1050" dirty="0"/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6FC2A03-141E-1A67-DF38-9B7D33FE6975}"/>
                </a:ext>
              </a:extLst>
            </p:cNvPr>
            <p:cNvSpPr txBox="1"/>
            <p:nvPr/>
          </p:nvSpPr>
          <p:spPr>
            <a:xfrm>
              <a:off x="3578354" y="651011"/>
              <a:ext cx="24765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lang="ja-JP" altLang="en-US" sz="1050"/>
                <a:t>・社会関係と待遇表現</a:t>
              </a:r>
              <a:endParaRPr lang="en-US" altLang="ja-JP" sz="1050" dirty="0"/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F018243-64AD-8F2B-2885-ED30065005BF}"/>
                </a:ext>
              </a:extLst>
            </p:cNvPr>
            <p:cNvSpPr txBox="1"/>
            <p:nvPr/>
          </p:nvSpPr>
          <p:spPr>
            <a:xfrm>
              <a:off x="5019222" y="651258"/>
              <a:ext cx="256541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lang="ja-JP" altLang="en-US" sz="1050"/>
                <a:t>・言語生活と日本語のバリエーション</a:t>
              </a:r>
              <a:endParaRPr lang="en-US" altLang="ja-JP" sz="1050" dirty="0"/>
            </a:p>
          </p:txBody>
        </p:sp>
      </p:grpSp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CFF87993-BA53-6519-F66D-869019259142}"/>
              </a:ext>
            </a:extLst>
          </p:cNvPr>
          <p:cNvGrpSpPr/>
          <p:nvPr/>
        </p:nvGrpSpPr>
        <p:grpSpPr>
          <a:xfrm>
            <a:off x="7765010" y="653867"/>
            <a:ext cx="3264833" cy="991054"/>
            <a:chOff x="7646859" y="481869"/>
            <a:chExt cx="3264833" cy="991054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BC68E39-CCC4-379A-3395-83FAF9B0B041}"/>
                </a:ext>
              </a:extLst>
            </p:cNvPr>
            <p:cNvSpPr txBox="1"/>
            <p:nvPr/>
          </p:nvSpPr>
          <p:spPr>
            <a:xfrm>
              <a:off x="7646859" y="820563"/>
              <a:ext cx="22798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50"/>
                <a:t>・実際使用の観点から見た言語</a:t>
              </a:r>
              <a:endParaRPr kumimoji="1" lang="ja-JP" altLang="en-US" sz="1050"/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EFAC5AF3-00CC-DDC5-4A01-43367B92E93B}"/>
                </a:ext>
              </a:extLst>
            </p:cNvPr>
            <p:cNvSpPr txBox="1"/>
            <p:nvPr/>
          </p:nvSpPr>
          <p:spPr>
            <a:xfrm>
              <a:off x="7650742" y="481869"/>
              <a:ext cx="16819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1288" indent="-141288"/>
              <a:r>
                <a:rPr lang="ja-JP" altLang="en-US" sz="1050"/>
                <a:t>・言語間の対照と日本語の特性</a:t>
              </a:r>
              <a:endParaRPr lang="en-US" altLang="ja-JP" sz="1050" dirty="0"/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34770D57-8723-77C5-C9F2-EDE79C277CF2}"/>
                </a:ext>
              </a:extLst>
            </p:cNvPr>
            <p:cNvSpPr txBox="1"/>
            <p:nvPr/>
          </p:nvSpPr>
          <p:spPr>
            <a:xfrm>
              <a:off x="7993229" y="1012115"/>
              <a:ext cx="259874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68338" indent="-668338"/>
              <a:r>
                <a:rPr lang="ja-JP" altLang="en-US" sz="1050"/>
                <a:t>・言語活動従事を可能にする知識・能力</a:t>
              </a:r>
              <a:endParaRPr lang="en-US" altLang="ja-JP" sz="1050" dirty="0"/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66492D7-550C-47AC-D833-797757BB92FE}"/>
                </a:ext>
              </a:extLst>
            </p:cNvPr>
            <p:cNvSpPr txBox="1"/>
            <p:nvPr/>
          </p:nvSpPr>
          <p:spPr>
            <a:xfrm>
              <a:off x="8631845" y="1219007"/>
              <a:ext cx="22798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lang="ja-JP" altLang="en-US" sz="1050"/>
                <a:t>・さまざまな方法による言語研究</a:t>
              </a:r>
              <a:endParaRPr lang="en-US" altLang="ja-JP" sz="1050" dirty="0"/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4FA4EB36-54D9-0512-2B00-8A318442860D}"/>
              </a:ext>
            </a:extLst>
          </p:cNvPr>
          <p:cNvGrpSpPr/>
          <p:nvPr/>
        </p:nvGrpSpPr>
        <p:grpSpPr>
          <a:xfrm>
            <a:off x="823848" y="1158463"/>
            <a:ext cx="2997810" cy="1008073"/>
            <a:chOff x="5691412" y="1771147"/>
            <a:chExt cx="2997810" cy="1008073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51A3446-C8AF-9D1A-213A-613FDFB1A31B}"/>
                </a:ext>
              </a:extLst>
            </p:cNvPr>
            <p:cNvSpPr txBox="1"/>
            <p:nvPr/>
          </p:nvSpPr>
          <p:spPr>
            <a:xfrm>
              <a:off x="6439565" y="1771147"/>
              <a:ext cx="2249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/>
                <a:t>・言語とコミュニケーション</a:t>
              </a: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6242F44-ACD0-DB99-C7A1-455BF081CF9E}"/>
                </a:ext>
              </a:extLst>
            </p:cNvPr>
            <p:cNvSpPr txBox="1"/>
            <p:nvPr/>
          </p:nvSpPr>
          <p:spPr>
            <a:xfrm>
              <a:off x="6187844" y="1959990"/>
              <a:ext cx="2249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/>
                <a:t>・異文化間コミュニケーション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32D19387-DBA5-2C5F-9258-EA9FB2A56865}"/>
                </a:ext>
              </a:extLst>
            </p:cNvPr>
            <p:cNvSpPr txBox="1"/>
            <p:nvPr/>
          </p:nvSpPr>
          <p:spPr>
            <a:xfrm>
              <a:off x="5925934" y="2144705"/>
              <a:ext cx="2249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/>
                <a:t>・異文化理解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2083627-66FC-8F3C-1B44-7C1261C14607}"/>
                </a:ext>
              </a:extLst>
            </p:cNvPr>
            <p:cNvSpPr txBox="1"/>
            <p:nvPr/>
          </p:nvSpPr>
          <p:spPr>
            <a:xfrm>
              <a:off x="5691412" y="2348333"/>
              <a:ext cx="194104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1288" indent="-141288"/>
              <a:r>
                <a:rPr kumimoji="1" lang="ja-JP" altLang="en-US" sz="1050"/>
                <a:t>・会話の運営、インターアクションの構造</a:t>
              </a: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4DF0476C-BAFD-191B-A97D-32977B4E51BA}"/>
              </a:ext>
            </a:extLst>
          </p:cNvPr>
          <p:cNvGrpSpPr/>
          <p:nvPr/>
        </p:nvGrpSpPr>
        <p:grpSpPr>
          <a:xfrm>
            <a:off x="84341" y="2469478"/>
            <a:ext cx="1991672" cy="1037502"/>
            <a:chOff x="1871217" y="3485327"/>
            <a:chExt cx="1991672" cy="1037502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0F0C09C5-C6D0-56A1-99FA-B8C6C93E0FCB}"/>
                </a:ext>
              </a:extLst>
            </p:cNvPr>
            <p:cNvSpPr txBox="1"/>
            <p:nvPr/>
          </p:nvSpPr>
          <p:spPr>
            <a:xfrm>
              <a:off x="2025193" y="3485327"/>
              <a:ext cx="183769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50"/>
                <a:t>・さまざまなタイプの学習</a:t>
              </a: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19E51349-AE71-52BE-C175-1483681F6470}"/>
                </a:ext>
              </a:extLst>
            </p:cNvPr>
            <p:cNvSpPr txBox="1"/>
            <p:nvPr/>
          </p:nvSpPr>
          <p:spPr>
            <a:xfrm>
              <a:off x="1941006" y="3682106"/>
              <a:ext cx="156782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/>
                <a:t>・学習</a:t>
              </a:r>
              <a:r>
                <a:rPr kumimoji="1" lang="en-US" altLang="ja-JP" sz="1050" dirty="0"/>
                <a:t>(</a:t>
              </a:r>
              <a:r>
                <a:rPr kumimoji="1" lang="ja-JP" altLang="en-US" sz="1050"/>
                <a:t>者</a:t>
              </a:r>
              <a:r>
                <a:rPr kumimoji="1" lang="en-US" altLang="ja-JP" sz="1050" dirty="0"/>
                <a:t>)</a:t>
              </a:r>
              <a:r>
                <a:rPr kumimoji="1" lang="ja-JP" altLang="en-US" sz="1050"/>
                <a:t>の心理</a:t>
              </a: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02D65F2-30C3-A77D-A9DC-8CAF958F2892}"/>
                </a:ext>
              </a:extLst>
            </p:cNvPr>
            <p:cNvSpPr txBox="1"/>
            <p:nvPr/>
          </p:nvSpPr>
          <p:spPr>
            <a:xfrm>
              <a:off x="1885784" y="3885661"/>
              <a:ext cx="17193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kumimoji="1" lang="ja-JP" altLang="en-US" sz="1050"/>
                <a:t>・動機づけ、自律的学習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80B9EF6-95D9-C495-2F4C-ECB92A62D85C}"/>
                </a:ext>
              </a:extLst>
            </p:cNvPr>
            <p:cNvSpPr txBox="1"/>
            <p:nvPr/>
          </p:nvSpPr>
          <p:spPr>
            <a:xfrm>
              <a:off x="1871217" y="4091942"/>
              <a:ext cx="15678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kumimoji="1" lang="ja-JP" altLang="en-US" sz="1050"/>
                <a:t>・認知の発達と言語の発達</a:t>
              </a: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991780CE-1F8E-953A-8E62-75BD5BFE8DC3}"/>
              </a:ext>
            </a:extLst>
          </p:cNvPr>
          <p:cNvGrpSpPr/>
          <p:nvPr/>
        </p:nvGrpSpPr>
        <p:grpSpPr>
          <a:xfrm>
            <a:off x="9851722" y="2041359"/>
            <a:ext cx="2335667" cy="1454708"/>
            <a:chOff x="8650522" y="3417359"/>
            <a:chExt cx="2335667" cy="1454708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388F39E6-4D50-526C-2729-494CC83501F8}"/>
                </a:ext>
              </a:extLst>
            </p:cNvPr>
            <p:cNvSpPr txBox="1"/>
            <p:nvPr/>
          </p:nvSpPr>
          <p:spPr>
            <a:xfrm>
              <a:off x="8650522" y="3417359"/>
              <a:ext cx="186144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6225" indent="-276225"/>
              <a:r>
                <a:rPr kumimoji="1" lang="ja-JP" altLang="en-US" sz="1050"/>
                <a:t>・応用言語学、言語の教育方法</a:t>
              </a: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223E3D8E-D47A-1331-0ED0-C392CBF0A67D}"/>
                </a:ext>
              </a:extLst>
            </p:cNvPr>
            <p:cNvSpPr txBox="1"/>
            <p:nvPr/>
          </p:nvSpPr>
          <p:spPr>
            <a:xfrm>
              <a:off x="9324991" y="4456569"/>
              <a:ext cx="16611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1288" indent="-141288"/>
              <a:r>
                <a:rPr kumimoji="1" lang="ja-JP" altLang="en-US" sz="1050"/>
                <a:t>・言語教育の企画・カリキュラム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CF27711C-5720-8B87-5E7D-86EC37FC77D0}"/>
                </a:ext>
              </a:extLst>
            </p:cNvPr>
            <p:cNvSpPr txBox="1"/>
            <p:nvPr/>
          </p:nvSpPr>
          <p:spPr>
            <a:xfrm>
              <a:off x="8926686" y="3721687"/>
              <a:ext cx="166301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50"/>
                <a:t>・言語の習得と習得支援</a:t>
              </a: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629491D7-5727-29ED-CE06-3B07498F2CED}"/>
                </a:ext>
              </a:extLst>
            </p:cNvPr>
            <p:cNvSpPr txBox="1"/>
            <p:nvPr/>
          </p:nvSpPr>
          <p:spPr>
            <a:xfrm>
              <a:off x="9048344" y="3916875"/>
              <a:ext cx="18137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1288" indent="-141288"/>
              <a:r>
                <a:rPr kumimoji="1" lang="ja-JP" altLang="en-US" sz="1050"/>
                <a:t>・教授行動、教師の話し方</a:t>
              </a: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9AB766FF-ED90-1CBC-DA35-A4F2A463EFB2}"/>
                </a:ext>
              </a:extLst>
            </p:cNvPr>
            <p:cNvSpPr txBox="1"/>
            <p:nvPr/>
          </p:nvSpPr>
          <p:spPr>
            <a:xfrm>
              <a:off x="9194364" y="4112583"/>
              <a:ext cx="16630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kumimoji="1" lang="ja-JP" altLang="en-US" sz="1050"/>
                <a:t>・教師のビリーフと教授行動</a:t>
              </a:r>
            </a:p>
          </p:txBody>
        </p:sp>
      </p:grp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07C104C5-762F-A804-A27B-C7F211986E5A}"/>
              </a:ext>
            </a:extLst>
          </p:cNvPr>
          <p:cNvSpPr txBox="1"/>
          <p:nvPr/>
        </p:nvSpPr>
        <p:spPr>
          <a:xfrm>
            <a:off x="3111370" y="5740804"/>
            <a:ext cx="142057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/>
              <a:t>〇教育哲学</a:t>
            </a:r>
            <a:endParaRPr kumimoji="1" lang="en-US" altLang="ja-JP" sz="1100" b="1" dirty="0"/>
          </a:p>
          <a:p>
            <a:r>
              <a:rPr kumimoji="1" lang="ja-JP" altLang="en-US" sz="1050"/>
              <a:t>・自然と人間</a:t>
            </a:r>
            <a:endParaRPr kumimoji="1" lang="en-US" altLang="ja-JP" sz="1050" dirty="0"/>
          </a:p>
          <a:p>
            <a:r>
              <a:rPr lang="ja-JP" altLang="en-US" sz="1050"/>
              <a:t>・人格の形成</a:t>
            </a:r>
            <a:endParaRPr lang="en-US" altLang="ja-JP" sz="1050" dirty="0"/>
          </a:p>
          <a:p>
            <a:pPr marL="142875" indent="-142875"/>
            <a:r>
              <a:rPr kumimoji="1" lang="ja-JP" altLang="en-US" sz="1050"/>
              <a:t>・リベラルアーツ</a:t>
            </a:r>
            <a:endParaRPr kumimoji="1" lang="en-US" altLang="ja-JP" sz="1050" dirty="0"/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33C31E8-D7C7-83DB-964A-A143C916207E}"/>
              </a:ext>
            </a:extLst>
          </p:cNvPr>
          <p:cNvSpPr txBox="1"/>
          <p:nvPr/>
        </p:nvSpPr>
        <p:spPr>
          <a:xfrm>
            <a:off x="4312777" y="5847011"/>
            <a:ext cx="337634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lang="ja-JP" altLang="en-US" sz="1100" b="1"/>
              <a:t>〇言語教育をめぐる思想</a:t>
            </a:r>
            <a:endParaRPr lang="en-US" altLang="ja-JP" sz="1100" b="1" dirty="0"/>
          </a:p>
          <a:p>
            <a:pPr marL="133350" indent="-133350"/>
            <a:r>
              <a:rPr lang="ja-JP" altLang="en-US" sz="1050"/>
              <a:t>・多文化共生、</a:t>
            </a:r>
            <a:r>
              <a:rPr kumimoji="1" lang="ja-JP" altLang="en-US" sz="1050"/>
              <a:t>市民性教育、インクルーシブ教育、ウェルフェアのための言語教育、クリティカル・ペダゴジー</a:t>
            </a:r>
            <a:endParaRPr kumimoji="1" lang="en-US" altLang="ja-JP" sz="1050" dirty="0"/>
          </a:p>
          <a:p>
            <a:pPr marL="133350" indent="-133350"/>
            <a:r>
              <a:rPr lang="ja-JP" altLang="en-US" sz="1050"/>
              <a:t>・言語と文化の継承、複言語・複文化主義</a:t>
            </a:r>
            <a:endParaRPr kumimoji="1" lang="ja-JP" altLang="en-US" sz="1050"/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875F6DDD-C668-16B4-DFC1-A5C2EDF0A02D}"/>
              </a:ext>
            </a:extLst>
          </p:cNvPr>
          <p:cNvSpPr txBox="1"/>
          <p:nvPr/>
        </p:nvSpPr>
        <p:spPr>
          <a:xfrm>
            <a:off x="7430963" y="5804733"/>
            <a:ext cx="182531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lang="ja-JP" altLang="en-US" sz="1100" b="1"/>
              <a:t>〇言語哲学</a:t>
            </a:r>
            <a:endParaRPr lang="en-US" altLang="ja-JP" sz="1100" b="1" dirty="0"/>
          </a:p>
          <a:p>
            <a:pPr marL="133350" indent="-133350"/>
            <a:r>
              <a:rPr kumimoji="1" lang="ja-JP" altLang="en-US" sz="1050"/>
              <a:t>・言語と自己と意識</a:t>
            </a:r>
            <a:endParaRPr kumimoji="1" lang="en-US" altLang="ja-JP" sz="1050" dirty="0"/>
          </a:p>
          <a:p>
            <a:pPr marL="133350" indent="-133350"/>
            <a:r>
              <a:rPr lang="ja-JP" altLang="en-US" sz="1050"/>
              <a:t>・言語と社会的現実の構成</a:t>
            </a:r>
            <a:endParaRPr kumimoji="1" lang="ja-JP" altLang="en-US" sz="1050"/>
          </a:p>
          <a:p>
            <a:pPr marL="133350" indent="-133350"/>
            <a:r>
              <a:rPr lang="ja-JP" altLang="en-US" sz="1050"/>
              <a:t>・</a:t>
            </a:r>
            <a:r>
              <a:rPr kumimoji="1" lang="ja-JP" altLang="en-US" sz="1050"/>
              <a:t>ディスコース実践</a:t>
            </a:r>
            <a:endParaRPr kumimoji="1" lang="en-US" altLang="ja-JP" sz="1050" dirty="0"/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4EEEB125-1EC0-EB84-1DF8-60F49954B9D1}"/>
              </a:ext>
            </a:extLst>
          </p:cNvPr>
          <p:cNvGrpSpPr/>
          <p:nvPr/>
        </p:nvGrpSpPr>
        <p:grpSpPr>
          <a:xfrm>
            <a:off x="8676946" y="4175080"/>
            <a:ext cx="2995807" cy="1481319"/>
            <a:chOff x="8532562" y="3714131"/>
            <a:chExt cx="2995807" cy="1481319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6404AAB1-943B-5836-9843-0549D7BF1F9D}"/>
                </a:ext>
              </a:extLst>
            </p:cNvPr>
            <p:cNvSpPr txBox="1"/>
            <p:nvPr/>
          </p:nvSpPr>
          <p:spPr>
            <a:xfrm>
              <a:off x="10160548" y="3714131"/>
              <a:ext cx="13678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8113" indent="-138113"/>
              <a:r>
                <a:rPr kumimoji="1" lang="ja-JP" altLang="en-US" sz="1050"/>
                <a:t>・接触場面の相互行為</a:t>
              </a: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346D2201-46AE-A9FD-73C1-B05BE85F1110}"/>
                </a:ext>
              </a:extLst>
            </p:cNvPr>
            <p:cNvSpPr txBox="1"/>
            <p:nvPr/>
          </p:nvSpPr>
          <p:spPr>
            <a:xfrm>
              <a:off x="9481513" y="4418325"/>
              <a:ext cx="180058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50"/>
                <a:t>・言語の行使と社会参加と市民性</a:t>
              </a: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D637CB98-C298-60D6-CB06-CCD4F730D858}"/>
                </a:ext>
              </a:extLst>
            </p:cNvPr>
            <p:cNvSpPr txBox="1"/>
            <p:nvPr/>
          </p:nvSpPr>
          <p:spPr>
            <a:xfrm>
              <a:off x="9888299" y="4067540"/>
              <a:ext cx="160265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kumimoji="1" lang="ja-JP" altLang="en-US" sz="1050"/>
                <a:t>・日本語を含む複言語使用</a:t>
              </a: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AC82D507-7E45-86AF-6CCF-275DBCC7C2F1}"/>
                </a:ext>
              </a:extLst>
            </p:cNvPr>
            <p:cNvSpPr txBox="1"/>
            <p:nvPr/>
          </p:nvSpPr>
          <p:spPr>
            <a:xfrm>
              <a:off x="8927034" y="4751616"/>
              <a:ext cx="194844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6525" indent="-136525"/>
              <a:r>
                <a:rPr kumimoji="1" lang="ja-JP" altLang="en-US" sz="1050"/>
                <a:t>・言語と社会的主体</a:t>
              </a: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061BFAF5-3EF6-671D-6EB0-D22648FE73A0}"/>
                </a:ext>
              </a:extLst>
            </p:cNvPr>
            <p:cNvSpPr txBox="1"/>
            <p:nvPr/>
          </p:nvSpPr>
          <p:spPr>
            <a:xfrm>
              <a:off x="8532562" y="4933840"/>
              <a:ext cx="188875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/>
                <a:t>・言語教育とイデオロギー</a:t>
              </a:r>
            </a:p>
          </p:txBody>
        </p:sp>
      </p:grp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243FDE2B-1AB4-F956-4371-FAAE207DD904}"/>
              </a:ext>
            </a:extLst>
          </p:cNvPr>
          <p:cNvSpPr txBox="1"/>
          <p:nvPr/>
        </p:nvSpPr>
        <p:spPr>
          <a:xfrm>
            <a:off x="5273965" y="3175397"/>
            <a:ext cx="1588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ことばと共生</a:t>
            </a:r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BEA7A17E-1DE0-E975-E359-EE67C9ABD50F}"/>
              </a:ext>
            </a:extLst>
          </p:cNvPr>
          <p:cNvGrpSpPr/>
          <p:nvPr/>
        </p:nvGrpSpPr>
        <p:grpSpPr>
          <a:xfrm>
            <a:off x="1659966" y="1378666"/>
            <a:ext cx="4203963" cy="1928049"/>
            <a:chOff x="1791924" y="1376753"/>
            <a:chExt cx="4203963" cy="1928049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CEA5DA2A-F590-4F2C-EA08-53EDAFFF2A0E}"/>
                </a:ext>
              </a:extLst>
            </p:cNvPr>
            <p:cNvGrpSpPr/>
            <p:nvPr/>
          </p:nvGrpSpPr>
          <p:grpSpPr>
            <a:xfrm>
              <a:off x="1791924" y="1376753"/>
              <a:ext cx="4203963" cy="1928049"/>
              <a:chOff x="1542244" y="1455607"/>
              <a:chExt cx="3088402" cy="1444156"/>
            </a:xfrm>
          </p:grpSpPr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BCD7B6B-8F67-4E6F-5E95-A1B3D9F126CC}"/>
                  </a:ext>
                </a:extLst>
              </p:cNvPr>
              <p:cNvSpPr txBox="1"/>
              <p:nvPr/>
            </p:nvSpPr>
            <p:spPr>
              <a:xfrm>
                <a:off x="3233906" y="1455607"/>
                <a:ext cx="1396740" cy="195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b="1"/>
                  <a:t>Ｂ</a:t>
                </a:r>
                <a:r>
                  <a:rPr kumimoji="1" lang="en-US" altLang="ja-JP" sz="1100" b="1" dirty="0"/>
                  <a:t>1  </a:t>
                </a:r>
                <a:r>
                  <a:rPr kumimoji="1" lang="ja-JP" altLang="en-US" sz="1100" b="1"/>
                  <a:t>教育の開発と改善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010EC76-8F7B-F263-193B-AAD88305ED49}"/>
                  </a:ext>
                </a:extLst>
              </p:cNvPr>
              <p:cNvSpPr txBox="1"/>
              <p:nvPr/>
            </p:nvSpPr>
            <p:spPr>
              <a:xfrm>
                <a:off x="2717534" y="1609028"/>
                <a:ext cx="1355022" cy="18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・ニーズ調査を含む事前調査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CF6BE68A-3798-5AB3-9AA0-463384E830EE}"/>
                  </a:ext>
                </a:extLst>
              </p:cNvPr>
              <p:cNvSpPr txBox="1"/>
              <p:nvPr/>
            </p:nvSpPr>
            <p:spPr>
              <a:xfrm>
                <a:off x="2438621" y="1711803"/>
                <a:ext cx="149864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・教育の構想・企画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367D5B0-8016-5A06-AB85-2BCE8C50677C}"/>
                  </a:ext>
                </a:extLst>
              </p:cNvPr>
              <p:cNvSpPr txBox="1"/>
              <p:nvPr/>
            </p:nvSpPr>
            <p:spPr>
              <a:xfrm>
                <a:off x="2219102" y="1854645"/>
                <a:ext cx="1350046" cy="18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/>
                <a:r>
                  <a:rPr kumimoji="1" lang="ja-JP" altLang="en-US" sz="1000"/>
                  <a:t>・教材や学習資材の制作</a:t>
                </a:r>
                <a:endParaRPr kumimoji="1" lang="en-US" altLang="ja-JP" sz="1000" dirty="0"/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88CD9E9A-9917-0629-A4AA-5F103B0CA25C}"/>
                  </a:ext>
                </a:extLst>
              </p:cNvPr>
              <p:cNvSpPr txBox="1"/>
              <p:nvPr/>
            </p:nvSpPr>
            <p:spPr>
              <a:xfrm>
                <a:off x="1652029" y="2362125"/>
                <a:ext cx="1004366" cy="299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8113" indent="-127000"/>
                <a:r>
                  <a:rPr kumimoji="1" lang="ja-JP" altLang="en-US" sz="1000"/>
                  <a:t>・形成的評価と総括的評価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26A1067-31E3-23CB-C9FA-4228CE1CA8F1}"/>
                  </a:ext>
                </a:extLst>
              </p:cNvPr>
              <p:cNvSpPr txBox="1"/>
              <p:nvPr/>
            </p:nvSpPr>
            <p:spPr>
              <a:xfrm>
                <a:off x="1761780" y="2227021"/>
                <a:ext cx="1104778" cy="18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・教員研修</a:t>
                </a: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434C6CC-D149-146D-065A-E0C6D95F773F}"/>
                  </a:ext>
                </a:extLst>
              </p:cNvPr>
              <p:cNvSpPr txBox="1"/>
              <p:nvPr/>
            </p:nvSpPr>
            <p:spPr>
              <a:xfrm>
                <a:off x="1542244" y="2600071"/>
                <a:ext cx="888876" cy="299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6525" indent="-136525"/>
                <a:r>
                  <a:rPr kumimoji="1" lang="ja-JP" altLang="en-US" sz="1000"/>
                  <a:t>・教育の実施・点検</a:t>
                </a:r>
                <a:r>
                  <a:rPr lang="ja-JP" altLang="en-US" sz="1000"/>
                  <a:t>・</a:t>
                </a:r>
                <a:r>
                  <a:rPr kumimoji="1" lang="ja-JP" altLang="en-US" sz="1000"/>
                  <a:t>評価</a:t>
                </a:r>
              </a:p>
            </p:txBody>
          </p:sp>
        </p:grp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89A9911F-F996-DEBA-0182-A09559A771A2}"/>
                </a:ext>
              </a:extLst>
            </p:cNvPr>
            <p:cNvSpPr txBox="1"/>
            <p:nvPr/>
          </p:nvSpPr>
          <p:spPr>
            <a:xfrm>
              <a:off x="2449414" y="2100558"/>
              <a:ext cx="1487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00"/>
                <a:t>・学習運営システムの開発</a:t>
              </a:r>
            </a:p>
          </p:txBody>
        </p:sp>
      </p:grp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63AEBE42-99F8-15C6-4413-3C4FC807B161}"/>
              </a:ext>
            </a:extLst>
          </p:cNvPr>
          <p:cNvSpPr txBox="1"/>
          <p:nvPr/>
        </p:nvSpPr>
        <p:spPr>
          <a:xfrm>
            <a:off x="7442895" y="1784834"/>
            <a:ext cx="2903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/>
            <a:r>
              <a:rPr kumimoji="1" lang="ja-JP" altLang="en-US" sz="1000"/>
              <a:t>・モチベーション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D75D315E-8C39-F66C-B87D-1CF2D4AF6A6C}"/>
              </a:ext>
            </a:extLst>
          </p:cNvPr>
          <p:cNvSpPr txBox="1"/>
          <p:nvPr/>
        </p:nvSpPr>
        <p:spPr>
          <a:xfrm>
            <a:off x="2101461" y="4467007"/>
            <a:ext cx="1755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lang="ja-JP" altLang="en-US" sz="1000"/>
              <a:t>・授業の点検と評価と改善</a:t>
            </a:r>
            <a:endParaRPr kumimoji="1" lang="ja-JP" altLang="en-US" sz="1000"/>
          </a:p>
        </p:txBody>
      </p: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D6030CE7-DD79-D888-CED8-ABF87F42ECB4}"/>
              </a:ext>
            </a:extLst>
          </p:cNvPr>
          <p:cNvGrpSpPr/>
          <p:nvPr/>
        </p:nvGrpSpPr>
        <p:grpSpPr>
          <a:xfrm>
            <a:off x="251239" y="4129745"/>
            <a:ext cx="2393261" cy="1257076"/>
            <a:chOff x="251239" y="4129745"/>
            <a:chExt cx="2393261" cy="1257076"/>
          </a:xfrm>
        </p:grpSpPr>
        <p:grpSp>
          <p:nvGrpSpPr>
            <p:cNvPr id="104" name="グループ化 103">
              <a:extLst>
                <a:ext uri="{FF2B5EF4-FFF2-40B4-BE49-F238E27FC236}">
                  <a16:creationId xmlns:a16="http://schemas.microsoft.com/office/drawing/2014/main" id="{CAE0668F-50D1-4336-F999-5E5A9C2EE604}"/>
                </a:ext>
              </a:extLst>
            </p:cNvPr>
            <p:cNvGrpSpPr/>
            <p:nvPr/>
          </p:nvGrpSpPr>
          <p:grpSpPr>
            <a:xfrm>
              <a:off x="251239" y="4129745"/>
              <a:ext cx="2181448" cy="888917"/>
              <a:chOff x="-12563" y="3459529"/>
              <a:chExt cx="1594645" cy="888917"/>
            </a:xfrm>
          </p:grpSpPr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763F1587-A0E7-3630-4386-20319B1EA814}"/>
                  </a:ext>
                </a:extLst>
              </p:cNvPr>
              <p:cNvSpPr txBox="1"/>
              <p:nvPr/>
            </p:nvSpPr>
            <p:spPr>
              <a:xfrm>
                <a:off x="-12563" y="3459529"/>
                <a:ext cx="109858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6525" indent="-136525"/>
                <a:r>
                  <a:rPr kumimoji="1" lang="ja-JP" altLang="en-US" sz="1050"/>
                  <a:t>・日本語教育の歴史</a:t>
                </a: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FD81F0F4-7C4A-6D60-1263-EC85DDE76A83}"/>
                  </a:ext>
                </a:extLst>
              </p:cNvPr>
              <p:cNvSpPr txBox="1"/>
              <p:nvPr/>
            </p:nvSpPr>
            <p:spPr>
              <a:xfrm>
                <a:off x="266495" y="4094530"/>
                <a:ext cx="131558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6525" indent="-136525"/>
                <a:r>
                  <a:rPr kumimoji="1" lang="ja-JP" altLang="en-US" sz="1050"/>
                  <a:t>・日本語教育の方法の歴史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1327C2A3-7C2C-68DB-1AAB-047499CBF392}"/>
                  </a:ext>
                </a:extLst>
              </p:cNvPr>
              <p:cNvSpPr txBox="1"/>
              <p:nvPr/>
            </p:nvSpPr>
            <p:spPr>
              <a:xfrm>
                <a:off x="55850" y="3673187"/>
                <a:ext cx="11459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6525" indent="-136525"/>
                <a:r>
                  <a:rPr kumimoji="1" lang="ja-JP" altLang="en-US" sz="1050"/>
                  <a:t>・移民政策と言語政策</a:t>
                </a:r>
              </a:p>
            </p:txBody>
          </p:sp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F2038BC9-7040-48CF-AB59-946510795117}"/>
                  </a:ext>
                </a:extLst>
              </p:cNvPr>
              <p:cNvSpPr txBox="1"/>
              <p:nvPr/>
            </p:nvSpPr>
            <p:spPr>
              <a:xfrm>
                <a:off x="166295" y="3886405"/>
                <a:ext cx="113740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74638" indent="-274638"/>
                <a:r>
                  <a:rPr kumimoji="1" lang="ja-JP" altLang="en-US" sz="1050"/>
                  <a:t>・社会統合、社会公正</a:t>
                </a:r>
              </a:p>
            </p:txBody>
          </p:sp>
        </p:grp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A44AF377-EF2A-D86F-24F8-C782CD278BDB}"/>
                </a:ext>
              </a:extLst>
            </p:cNvPr>
            <p:cNvSpPr txBox="1"/>
            <p:nvPr/>
          </p:nvSpPr>
          <p:spPr>
            <a:xfrm>
              <a:off x="856557" y="4971323"/>
              <a:ext cx="178794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6225" indent="-276225"/>
              <a:r>
                <a:rPr kumimoji="1" lang="ja-JP" altLang="en-US" sz="1050"/>
                <a:t>・日本語教育の制度と施策と行政</a:t>
              </a:r>
            </a:p>
          </p:txBody>
        </p:sp>
      </p:grp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E6426FD8-517B-E1C7-FCE3-2AA998EE51EC}"/>
              </a:ext>
            </a:extLst>
          </p:cNvPr>
          <p:cNvSpPr txBox="1"/>
          <p:nvPr/>
        </p:nvSpPr>
        <p:spPr>
          <a:xfrm>
            <a:off x="4085968" y="5449588"/>
            <a:ext cx="21550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kumimoji="1" lang="ja-JP" altLang="en-US" sz="1000"/>
              <a:t>・オーラル・プロフィシェンシー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281B5A4E-3256-6140-EF12-7D48E73453FC}"/>
              </a:ext>
            </a:extLst>
          </p:cNvPr>
          <p:cNvSpPr txBox="1"/>
          <p:nvPr/>
        </p:nvSpPr>
        <p:spPr>
          <a:xfrm>
            <a:off x="2906611" y="3745623"/>
            <a:ext cx="2471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6838" indent="-96838"/>
            <a:r>
              <a:rPr kumimoji="1" lang="ja-JP" altLang="en-US" sz="900"/>
              <a:t>・キャリア支援・教育としての日本語教育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DC5EFE9A-1E70-A88F-EFC5-EF8748FF835B}"/>
              </a:ext>
            </a:extLst>
          </p:cNvPr>
          <p:cNvSpPr txBox="1"/>
          <p:nvPr/>
        </p:nvSpPr>
        <p:spPr>
          <a:xfrm>
            <a:off x="2918791" y="2794868"/>
            <a:ext cx="32422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6838" indent="-96838"/>
            <a:r>
              <a:rPr kumimoji="1" lang="ja-JP" altLang="en-US" sz="900"/>
              <a:t>・研究生・大学院生に対する日本語教育</a:t>
            </a:r>
          </a:p>
        </p:txBody>
      </p: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FC7099FF-4B5D-5E90-DFCA-ED1B800A3D50}"/>
              </a:ext>
            </a:extLst>
          </p:cNvPr>
          <p:cNvGrpSpPr/>
          <p:nvPr/>
        </p:nvGrpSpPr>
        <p:grpSpPr>
          <a:xfrm>
            <a:off x="6810701" y="4722359"/>
            <a:ext cx="3256796" cy="1015264"/>
            <a:chOff x="4143378" y="4744874"/>
            <a:chExt cx="3256796" cy="1015264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72A81A41-A682-B1BE-4A34-6EA1301DE1F8}"/>
                </a:ext>
              </a:extLst>
            </p:cNvPr>
            <p:cNvGrpSpPr/>
            <p:nvPr/>
          </p:nvGrpSpPr>
          <p:grpSpPr>
            <a:xfrm>
              <a:off x="4143378" y="4744874"/>
              <a:ext cx="3256796" cy="1015264"/>
              <a:chOff x="7603403" y="2280420"/>
              <a:chExt cx="2087576" cy="1015264"/>
            </a:xfrm>
          </p:grpSpPr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D11B0059-7086-4559-4F23-938E6DF6974B}"/>
                  </a:ext>
                </a:extLst>
              </p:cNvPr>
              <p:cNvSpPr txBox="1"/>
              <p:nvPr/>
            </p:nvSpPr>
            <p:spPr>
              <a:xfrm>
                <a:off x="8135443" y="2280420"/>
                <a:ext cx="15555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b="1"/>
                  <a:t>Ｂ</a:t>
                </a:r>
                <a:r>
                  <a:rPr kumimoji="1" lang="en-US" altLang="ja-JP" sz="1100" b="1" dirty="0"/>
                  <a:t>7  ICT</a:t>
                </a:r>
                <a:r>
                  <a:rPr kumimoji="1" lang="ja-JP" altLang="en-US" sz="1100" b="1"/>
                  <a:t>活用の言語教育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8ACBB0CB-3250-D6FF-8CAF-126E202254BC}"/>
                  </a:ext>
                </a:extLst>
              </p:cNvPr>
              <p:cNvSpPr txBox="1"/>
              <p:nvPr/>
            </p:nvSpPr>
            <p:spPr>
              <a:xfrm>
                <a:off x="7603403" y="3049463"/>
                <a:ext cx="8337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6400" indent="-406400"/>
                <a:r>
                  <a:rPr kumimoji="1" lang="ja-JP" altLang="en-US" sz="1000"/>
                  <a:t>・</a:t>
                </a:r>
                <a:r>
                  <a:rPr kumimoji="1" lang="en-US" altLang="ja-JP" sz="1000" dirty="0"/>
                  <a:t>COIL</a:t>
                </a:r>
                <a:r>
                  <a:rPr kumimoji="1" lang="ja-JP" altLang="en-US" sz="1000"/>
                  <a:t>、国際共修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E01067B-4397-0534-FCF0-68B3A06E4AB4}"/>
                  </a:ext>
                </a:extLst>
              </p:cNvPr>
              <p:cNvSpPr txBox="1"/>
              <p:nvPr/>
            </p:nvSpPr>
            <p:spPr>
              <a:xfrm>
                <a:off x="7603403" y="2774474"/>
                <a:ext cx="14404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/>
                <a:r>
                  <a:rPr kumimoji="1" lang="ja-JP" altLang="en-US" sz="1000"/>
                  <a:t>・反転授業、アクティブラーニング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E466AE43-019A-5659-A83E-67AB896FE6B5}"/>
                  </a:ext>
                </a:extLst>
              </p:cNvPr>
              <p:cNvSpPr txBox="1"/>
              <p:nvPr/>
            </p:nvSpPr>
            <p:spPr>
              <a:xfrm>
                <a:off x="7603403" y="2474165"/>
                <a:ext cx="16711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42875" indent="-142875"/>
                <a:r>
                  <a:rPr kumimoji="1" lang="ja-JP" altLang="en-US" sz="1000"/>
                  <a:t>・各種のアプリやツール、ＶＲ</a:t>
                </a:r>
                <a:r>
                  <a:rPr lang="ja-JP" altLang="en-US" sz="1000"/>
                  <a:t>、</a:t>
                </a:r>
                <a:r>
                  <a:rPr kumimoji="1" lang="ja-JP" altLang="en-US" sz="1000"/>
                  <a:t>アバターなどを活用した学習</a:t>
                </a:r>
              </a:p>
            </p:txBody>
          </p:sp>
        </p:grp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0E4EE2F7-AD50-87D0-60A8-B2C3C6AA91AF}"/>
                </a:ext>
              </a:extLst>
            </p:cNvPr>
            <p:cNvSpPr txBox="1"/>
            <p:nvPr/>
          </p:nvSpPr>
          <p:spPr>
            <a:xfrm>
              <a:off x="4143381" y="5368916"/>
              <a:ext cx="31395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6400" indent="-406400"/>
              <a:r>
                <a:rPr kumimoji="1" lang="ja-JP" altLang="en-US" sz="1000"/>
                <a:t>・</a:t>
              </a:r>
              <a:r>
                <a:rPr kumimoji="1" lang="en-US" altLang="ja-JP" sz="1000" dirty="0"/>
                <a:t>e</a:t>
              </a:r>
              <a:r>
                <a:rPr lang="ja-JP" altLang="en-US" sz="1000"/>
                <a:t>ラーニング</a:t>
              </a:r>
              <a:endParaRPr kumimoji="1" lang="ja-JP" altLang="en-US" sz="100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71740C-0490-F738-71B7-89A3DB4AA344}"/>
              </a:ext>
            </a:extLst>
          </p:cNvPr>
          <p:cNvGrpSpPr/>
          <p:nvPr/>
        </p:nvGrpSpPr>
        <p:grpSpPr>
          <a:xfrm>
            <a:off x="8243987" y="3911806"/>
            <a:ext cx="2549356" cy="866826"/>
            <a:chOff x="5995110" y="943661"/>
            <a:chExt cx="1882125" cy="866826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2DB6C8F-5C6A-6CB6-23CC-986060133143}"/>
                </a:ext>
              </a:extLst>
            </p:cNvPr>
            <p:cNvSpPr txBox="1"/>
            <p:nvPr/>
          </p:nvSpPr>
          <p:spPr>
            <a:xfrm>
              <a:off x="5995110" y="1557356"/>
              <a:ext cx="1221743" cy="25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3350" indent="-133350"/>
              <a:r>
                <a:rPr kumimoji="1" lang="ja-JP" altLang="en-US" sz="1000"/>
                <a:t>・上級段階の教育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35E12F7-F9E5-4B25-ED66-2EFDA6388F19}"/>
                </a:ext>
              </a:extLst>
            </p:cNvPr>
            <p:cNvSpPr txBox="1"/>
            <p:nvPr/>
          </p:nvSpPr>
          <p:spPr>
            <a:xfrm>
              <a:off x="6665891" y="943661"/>
              <a:ext cx="9147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17500" indent="-317500"/>
              <a:r>
                <a:rPr kumimoji="1" lang="ja-JP" altLang="en-US" sz="1100" b="1"/>
                <a:t>Ｂ</a:t>
              </a:r>
              <a:r>
                <a:rPr kumimoji="1" lang="en-US" altLang="ja-JP" sz="1100" b="1" dirty="0"/>
                <a:t>6  </a:t>
              </a:r>
              <a:r>
                <a:rPr kumimoji="1" lang="ja-JP" altLang="en-US" sz="1100" b="1"/>
                <a:t>学習段階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183F759-AA61-95BD-A092-3856C3F9C50D}"/>
                </a:ext>
              </a:extLst>
            </p:cNvPr>
            <p:cNvSpPr txBox="1"/>
            <p:nvPr/>
          </p:nvSpPr>
          <p:spPr>
            <a:xfrm>
              <a:off x="6525307" y="1119990"/>
              <a:ext cx="1285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17500" indent="-317500"/>
              <a:r>
                <a:rPr kumimoji="1" lang="ja-JP" altLang="en-US" sz="1000"/>
                <a:t>・入門期の教育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E5F48C0-0D88-61E3-93CB-AD8E952ED682}"/>
                </a:ext>
              </a:extLst>
            </p:cNvPr>
            <p:cNvSpPr txBox="1"/>
            <p:nvPr/>
          </p:nvSpPr>
          <p:spPr>
            <a:xfrm>
              <a:off x="6190465" y="1405302"/>
              <a:ext cx="11855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/>
              <a:r>
                <a:rPr kumimoji="1" lang="ja-JP" altLang="en-US" sz="1000"/>
                <a:t>・中級段階の教育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4C2AE2D-108D-8AC8-555B-166E1E4F0101}"/>
                </a:ext>
              </a:extLst>
            </p:cNvPr>
            <p:cNvSpPr txBox="1"/>
            <p:nvPr/>
          </p:nvSpPr>
          <p:spPr>
            <a:xfrm>
              <a:off x="6375876" y="1265690"/>
              <a:ext cx="15013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・基礎段階の教育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2DF204E-B0E0-4ED3-DFB2-70CB094A146C}"/>
              </a:ext>
            </a:extLst>
          </p:cNvPr>
          <p:cNvSpPr txBox="1"/>
          <p:nvPr/>
        </p:nvSpPr>
        <p:spPr>
          <a:xfrm>
            <a:off x="1576289" y="3219226"/>
            <a:ext cx="1248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" indent="-133350"/>
            <a:r>
              <a:rPr kumimoji="1" lang="ja-JP" altLang="en-US" sz="1000"/>
              <a:t>・ＣＥＦＲ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9163609-F79A-9467-BACF-E3BFA6DACAED}"/>
              </a:ext>
            </a:extLst>
          </p:cNvPr>
          <p:cNvSpPr txBox="1"/>
          <p:nvPr/>
        </p:nvSpPr>
        <p:spPr>
          <a:xfrm>
            <a:off x="1569476" y="3562646"/>
            <a:ext cx="1262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/>
            <a:r>
              <a:rPr kumimoji="1" lang="ja-JP" altLang="en-US" sz="1000"/>
              <a:t>・学習環境のデザイン</a:t>
            </a:r>
          </a:p>
        </p:txBody>
      </p: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2486DE67-2A37-80C0-BC62-EED5310102CA}"/>
              </a:ext>
            </a:extLst>
          </p:cNvPr>
          <p:cNvGrpSpPr/>
          <p:nvPr/>
        </p:nvGrpSpPr>
        <p:grpSpPr>
          <a:xfrm>
            <a:off x="9136524" y="2579410"/>
            <a:ext cx="1547175" cy="1373851"/>
            <a:chOff x="9055108" y="2476024"/>
            <a:chExt cx="1547175" cy="137385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95138A3-61B5-33EF-BFD8-E0867183232C}"/>
                </a:ext>
              </a:extLst>
            </p:cNvPr>
            <p:cNvSpPr txBox="1"/>
            <p:nvPr/>
          </p:nvSpPr>
          <p:spPr>
            <a:xfrm>
              <a:off x="9055108" y="2476024"/>
              <a:ext cx="10087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b="1" dirty="0"/>
                <a:t>B5</a:t>
              </a:r>
              <a:r>
                <a:rPr kumimoji="1" lang="ja-JP" altLang="en-US" sz="1100" b="1"/>
                <a:t>　教師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05E9FB7-F522-1C79-A431-55FE491D09C1}"/>
                </a:ext>
              </a:extLst>
            </p:cNvPr>
            <p:cNvSpPr txBox="1"/>
            <p:nvPr/>
          </p:nvSpPr>
          <p:spPr>
            <a:xfrm>
              <a:off x="9121003" y="2639924"/>
              <a:ext cx="134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・教師の資質、能力、知識、技量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683D65E-7D05-3865-3AAA-78E5849F42F0}"/>
                </a:ext>
              </a:extLst>
            </p:cNvPr>
            <p:cNvSpPr txBox="1"/>
            <p:nvPr/>
          </p:nvSpPr>
          <p:spPr>
            <a:xfrm>
              <a:off x="9273739" y="2939115"/>
              <a:ext cx="13285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/>
                <a:t>・教師の養成、研修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2074668-9F7F-6314-65B4-416A6689B8B9}"/>
                </a:ext>
              </a:extLst>
            </p:cNvPr>
            <p:cNvSpPr txBox="1"/>
            <p:nvPr/>
          </p:nvSpPr>
          <p:spPr>
            <a:xfrm>
              <a:off x="9306389" y="3111171"/>
              <a:ext cx="1249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・教師のキャリア</a:t>
              </a: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AE7E1700-07B2-9865-E651-020B04D6F480}"/>
                </a:ext>
              </a:extLst>
            </p:cNvPr>
            <p:cNvSpPr txBox="1"/>
            <p:nvPr/>
          </p:nvSpPr>
          <p:spPr>
            <a:xfrm>
              <a:off x="9306389" y="3284496"/>
              <a:ext cx="1249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・教師の成長</a:t>
              </a: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6F75A9A6-0004-21CF-3C05-CF015ECDD882}"/>
                </a:ext>
              </a:extLst>
            </p:cNvPr>
            <p:cNvSpPr txBox="1"/>
            <p:nvPr/>
          </p:nvSpPr>
          <p:spPr>
            <a:xfrm>
              <a:off x="9273739" y="3449765"/>
              <a:ext cx="1249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/>
              <a:r>
                <a:rPr kumimoji="1" lang="ja-JP" altLang="en-US" sz="1000"/>
                <a:t>・母語話者教師と非母語話者教師</a:t>
              </a:r>
            </a:p>
          </p:txBody>
        </p:sp>
      </p:grp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D70FCBF4-3028-E37D-D0C8-80C90A34E553}"/>
              </a:ext>
            </a:extLst>
          </p:cNvPr>
          <p:cNvSpPr txBox="1"/>
          <p:nvPr/>
        </p:nvSpPr>
        <p:spPr>
          <a:xfrm>
            <a:off x="1902408" y="981969"/>
            <a:ext cx="14110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/>
              <a:t>・言語と</a:t>
            </a:r>
            <a:r>
              <a:rPr lang="ja-JP" altLang="en-US" sz="1050"/>
              <a:t>文化</a:t>
            </a:r>
            <a:endParaRPr kumimoji="1" lang="ja-JP" altLang="en-US" sz="1050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A5C5203-6F00-A8A0-82DF-AE39AEA72C88}"/>
              </a:ext>
            </a:extLst>
          </p:cNvPr>
          <p:cNvSpPr txBox="1"/>
          <p:nvPr/>
        </p:nvSpPr>
        <p:spPr>
          <a:xfrm>
            <a:off x="2513451" y="4794371"/>
            <a:ext cx="1629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/>
            <a:r>
              <a:rPr kumimoji="1" lang="ja-JP" altLang="en-US" sz="1000"/>
              <a:t>・自律学習支援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56CC5FF9-3BC5-60FE-0EC8-0FE93529EB0D}"/>
              </a:ext>
            </a:extLst>
          </p:cNvPr>
          <p:cNvSpPr txBox="1"/>
          <p:nvPr/>
        </p:nvSpPr>
        <p:spPr>
          <a:xfrm>
            <a:off x="-737114" y="5139658"/>
            <a:ext cx="1533057" cy="850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29B51358-DA98-13BA-0EE6-A78C7EC9B4E6}"/>
              </a:ext>
            </a:extLst>
          </p:cNvPr>
          <p:cNvSpPr txBox="1"/>
          <p:nvPr/>
        </p:nvSpPr>
        <p:spPr>
          <a:xfrm>
            <a:off x="128688" y="6300981"/>
            <a:ext cx="1028477" cy="4539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FCE56C3-E5B4-99AD-86C6-4920CEE5DD89}"/>
              </a:ext>
            </a:extLst>
          </p:cNvPr>
          <p:cNvSpPr txBox="1"/>
          <p:nvPr/>
        </p:nvSpPr>
        <p:spPr>
          <a:xfrm>
            <a:off x="8258043" y="5560225"/>
            <a:ext cx="22681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113" indent="-138113"/>
            <a:r>
              <a:rPr kumimoji="1" lang="ja-JP" altLang="en-US" sz="1050"/>
              <a:t>・日本語ユーザーに対する啓発・研修等</a:t>
            </a:r>
          </a:p>
        </p:txBody>
      </p:sp>
    </p:spTree>
    <p:extLst>
      <p:ext uri="{BB962C8B-B14F-4D97-AF65-F5344CB8AC3E}">
        <p14:creationId xmlns:p14="http://schemas.microsoft.com/office/powerpoint/2010/main" val="803653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4936</TotalTime>
  <Words>842</Words>
  <Application>Microsoft Office PowerPoint</Application>
  <PresentationFormat>ワイド画面</PresentationFormat>
  <Paragraphs>128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HGPSoeiKakugothicUB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西口　光一</dc:creator>
  <cp:lastModifiedBy>白石 あゆみ</cp:lastModifiedBy>
  <cp:revision>79</cp:revision>
  <cp:lastPrinted>2023-01-19T19:54:55Z</cp:lastPrinted>
  <dcterms:created xsi:type="dcterms:W3CDTF">2022-11-08T06:39:46Z</dcterms:created>
  <dcterms:modified xsi:type="dcterms:W3CDTF">2023-06-07T12:57:25Z</dcterms:modified>
</cp:coreProperties>
</file>